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477" r:id="rId5"/>
  </p:sldIdLst>
  <p:sldSz cx="12192000" cy="16256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90" autoAdjust="0"/>
    <p:restoredTop sz="94660"/>
  </p:normalViewPr>
  <p:slideViewPr>
    <p:cSldViewPr snapToGrid="0">
      <p:cViewPr varScale="1">
        <p:scale>
          <a:sx n="50" d="100"/>
          <a:sy n="50" d="100"/>
        </p:scale>
        <p:origin x="3066" y="4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EC4260E-9CAA-4788-B9C6-FC9C12766AEA}"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3501400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C4260E-9CAA-4788-B9C6-FC9C12766AEA}"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147415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EC4260E-9CAA-4788-B9C6-FC9C12766AEA}"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2998271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EC4260E-9CAA-4788-B9C6-FC9C12766AEA}"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375663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EC4260E-9CAA-4788-B9C6-FC9C12766AEA}" type="datetimeFigureOut">
              <a:rPr lang="en-US" smtClean="0"/>
              <a:t>1/26/2022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366971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EC4260E-9CAA-4788-B9C6-FC9C12766AEA}" type="datetimeFigureOut">
              <a:rPr lang="en-US" smtClean="0"/>
              <a:t>1/26/2022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241057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4260E-9CAA-4788-B9C6-FC9C12766AEA}" type="datetimeFigureOut">
              <a:rPr lang="en-US" smtClean="0"/>
              <a:t>1/26/2022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55029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C4260E-9CAA-4788-B9C6-FC9C12766AEA}"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4182150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C4260E-9CAA-4788-B9C6-FC9C12766AEA}"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405608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C4260E-9CAA-4788-B9C6-FC9C12766AEA}"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350880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C4260E-9CAA-4788-B9C6-FC9C12766AEA}"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B3DE62-59BD-442C-A4B8-7175A97091CE}" type="slidenum">
              <a:rPr lang="en-US" smtClean="0"/>
              <a:t>‹#›</a:t>
            </a:fld>
            <a:endParaRPr lang="en-US"/>
          </a:p>
        </p:txBody>
      </p:sp>
    </p:spTree>
    <p:extLst>
      <p:ext uri="{BB962C8B-B14F-4D97-AF65-F5344CB8AC3E}">
        <p14:creationId xmlns:p14="http://schemas.microsoft.com/office/powerpoint/2010/main" val="4043963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BEC4260E-9CAA-4788-B9C6-FC9C12766AEA}" type="datetimeFigureOut">
              <a:rPr lang="en-US" smtClean="0"/>
              <a:t>1/26/2022</a:t>
            </a:fld>
            <a:endParaRPr 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DDB3DE62-59BD-442C-A4B8-7175A97091CE}" type="slidenum">
              <a:rPr lang="en-US" smtClean="0"/>
              <a:t>‹#›</a:t>
            </a:fld>
            <a:endParaRPr lang="en-US"/>
          </a:p>
        </p:txBody>
      </p:sp>
    </p:spTree>
    <p:extLst>
      <p:ext uri="{BB962C8B-B14F-4D97-AF65-F5344CB8AC3E}">
        <p14:creationId xmlns:p14="http://schemas.microsoft.com/office/powerpoint/2010/main" val="25057648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正方形/長方形 2"/>
          <p:cNvSpPr/>
          <p:nvPr/>
        </p:nvSpPr>
        <p:spPr>
          <a:xfrm>
            <a:off x="156410" y="495786"/>
            <a:ext cx="11879179" cy="584775"/>
          </a:xfrm>
          <a:prstGeom prst="rect">
            <a:avLst/>
          </a:prstGeom>
        </p:spPr>
        <p:txBody>
          <a:bodyPr wrap="square">
            <a:spAutoFit/>
          </a:bodyPr>
          <a:lstStyle/>
          <a:p>
            <a:pPr algn="ctr"/>
            <a:r>
              <a:rPr lang="ja-JP" altLang="en-US" sz="3200" b="1" dirty="0">
                <a:solidFill>
                  <a:schemeClr val="accent1">
                    <a:lumMod val="75000"/>
                  </a:schemeClr>
                </a:solidFill>
                <a:latin typeface="HG丸ｺﾞｼｯｸM-PRO" panose="020F0600000000000000" pitchFamily="50" charset="-128"/>
                <a:ea typeface="HG丸ｺﾞｼｯｸM-PRO" panose="020F0600000000000000" pitchFamily="50" charset="-128"/>
              </a:rPr>
              <a:t>令和４年度 第１回 富士見・三芳薬剤師会学術講演会のご案内</a:t>
            </a:r>
            <a:endParaRPr lang="en-US" altLang="ja-JP" sz="3200" b="1" dirty="0">
              <a:solidFill>
                <a:schemeClr val="accent1">
                  <a:lumMod val="75000"/>
                </a:schemeClr>
              </a:solidFill>
              <a:latin typeface="HG丸ｺﾞｼｯｸM-PRO" panose="020F0600000000000000" pitchFamily="50" charset="-128"/>
              <a:ea typeface="HG丸ｺﾞｼｯｸM-PRO" panose="020F0600000000000000" pitchFamily="50" charset="-128"/>
            </a:endParaRPr>
          </a:p>
        </p:txBody>
      </p:sp>
      <p:sp>
        <p:nvSpPr>
          <p:cNvPr id="4" name="正方形/長方形 3"/>
          <p:cNvSpPr/>
          <p:nvPr/>
        </p:nvSpPr>
        <p:spPr>
          <a:xfrm>
            <a:off x="539652" y="2129701"/>
            <a:ext cx="11405503" cy="1785104"/>
          </a:xfrm>
          <a:prstGeom prst="rect">
            <a:avLst/>
          </a:prstGeom>
        </p:spPr>
        <p:txBody>
          <a:bodyPr wrap="square">
            <a:spAutoFit/>
          </a:bodyPr>
          <a:lstStyle/>
          <a:p>
            <a:r>
              <a:rPr lang="ja-JP" altLang="ja-JP" sz="2200" dirty="0">
                <a:effectLst/>
                <a:latin typeface="HG明朝B" panose="02020809000000000000" pitchFamily="17" charset="-128"/>
                <a:ea typeface="HG丸ｺﾞｼｯｸM-PRO" panose="020F0600000000000000" pitchFamily="50" charset="-128"/>
                <a:cs typeface="Times New Roman" panose="02020603050405020304" pitchFamily="18" charset="0"/>
              </a:rPr>
              <a:t>謹啓　</a:t>
            </a:r>
            <a:endParaRPr lang="ja-JP" altLang="ja-JP" sz="2200" dirty="0">
              <a:effectLst/>
              <a:latin typeface="HG明朝B" panose="02020809000000000000" pitchFamily="17" charset="-128"/>
              <a:ea typeface="HG明朝B" panose="02020809000000000000" pitchFamily="17" charset="-128"/>
              <a:cs typeface="Times New Roman" panose="02020603050405020304" pitchFamily="18" charset="0"/>
            </a:endParaRPr>
          </a:p>
          <a:p>
            <a:r>
              <a:rPr lang="ja-JP" altLang="ja-JP" sz="2200" dirty="0">
                <a:effectLst/>
                <a:latin typeface="HG明朝B" panose="02020809000000000000" pitchFamily="17" charset="-128"/>
                <a:ea typeface="HG丸ｺﾞｼｯｸM-PRO" panose="020F0600000000000000" pitchFamily="50" charset="-128"/>
                <a:cs typeface="Times New Roman" panose="02020603050405020304" pitchFamily="18" charset="0"/>
              </a:rPr>
              <a:t>時下、ますますご清祥のこととお慶び申し上げます。 </a:t>
            </a:r>
            <a:endParaRPr lang="ja-JP" altLang="ja-JP" sz="2200" dirty="0">
              <a:effectLst/>
              <a:latin typeface="HG明朝B" panose="02020809000000000000" pitchFamily="17" charset="-128"/>
              <a:ea typeface="HG明朝B" panose="02020809000000000000" pitchFamily="17" charset="-128"/>
              <a:cs typeface="Times New Roman" panose="02020603050405020304" pitchFamily="18" charset="0"/>
            </a:endParaRPr>
          </a:p>
          <a:p>
            <a:r>
              <a:rPr lang="ja-JP" altLang="ja-JP" sz="2200" dirty="0">
                <a:effectLst/>
                <a:latin typeface="Rockwell" panose="02060603020205020403" pitchFamily="18" charset="0"/>
                <a:ea typeface="HG丸ｺﾞｼｯｸM-PRO" panose="020F0600000000000000" pitchFamily="50" charset="-128"/>
                <a:cs typeface="Times New Roman" panose="02020603050405020304" pitchFamily="18" charset="0"/>
              </a:rPr>
              <a:t>この度、富士見・三芳薬剤師会、サンド株式会社共催による学術講演会を開催させて頂く運びとなりました。ご多用中とは存じますが、万障お繰り合わせの上、ご参加頂きます様、宜しくお願い申し上げます。</a:t>
            </a:r>
            <a:endParaRPr lang="ja-JP" altLang="ja-JP" sz="2200" dirty="0">
              <a:effectLst/>
              <a:latin typeface="Rockwell" panose="02060603020205020403" pitchFamily="18" charset="0"/>
              <a:ea typeface="HG明朝B" panose="02020809000000000000" pitchFamily="17" charset="-128"/>
              <a:cs typeface="Times New Roman" panose="02020603050405020304" pitchFamily="18" charset="0"/>
            </a:endParaRPr>
          </a:p>
        </p:txBody>
      </p:sp>
      <p:sp>
        <p:nvSpPr>
          <p:cNvPr id="5" name="正方形/長方形 4"/>
          <p:cNvSpPr/>
          <p:nvPr/>
        </p:nvSpPr>
        <p:spPr>
          <a:xfrm>
            <a:off x="474612" y="4194335"/>
            <a:ext cx="11482061" cy="1071191"/>
          </a:xfrm>
          <a:prstGeom prst="rect">
            <a:avLst/>
          </a:prstGeom>
        </p:spPr>
        <p:txBody>
          <a:bodyPr wrap="square">
            <a:spAutoFit/>
          </a:bodyPr>
          <a:lstStyle/>
          <a:p>
            <a:pPr>
              <a:lnSpc>
                <a:spcPct val="150000"/>
              </a:lnSpc>
            </a:pPr>
            <a:r>
              <a:rPr lang="ja-JP" altLang="en-US" sz="2300" b="1" dirty="0">
                <a:latin typeface="HG丸ｺﾞｼｯｸM-PRO" panose="020F0600000000000000" pitchFamily="50" charset="-128"/>
                <a:ea typeface="HG丸ｺﾞｼｯｸM-PRO" panose="020F0600000000000000" pitchFamily="50" charset="-128"/>
              </a:rPr>
              <a:t>日 時　：　</a:t>
            </a:r>
            <a:r>
              <a:rPr lang="en-US"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2022</a:t>
            </a:r>
            <a:r>
              <a:rPr lang="ja-JP"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年</a:t>
            </a:r>
            <a:r>
              <a:rPr lang="en-US"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 </a:t>
            </a:r>
            <a:r>
              <a:rPr lang="ja-JP" altLang="en-US"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３</a:t>
            </a:r>
            <a:r>
              <a:rPr lang="ja-JP"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月</a:t>
            </a:r>
            <a:r>
              <a:rPr lang="en-US" altLang="ja-JP" sz="2300" b="1" dirty="0">
                <a:latin typeface="HG丸ｺﾞｼｯｸM-PRO" panose="020F0600000000000000" pitchFamily="50" charset="-128"/>
                <a:ea typeface="HG丸ｺﾞｼｯｸM-PRO" panose="020F0600000000000000" pitchFamily="50" charset="-128"/>
                <a:cs typeface="Rockwell Condensed" panose="02060603050405020104" pitchFamily="18" charset="0"/>
              </a:rPr>
              <a:t>11</a:t>
            </a:r>
            <a:r>
              <a:rPr lang="ja-JP"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日（金）</a:t>
            </a:r>
            <a:r>
              <a:rPr lang="en-US"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19</a:t>
            </a:r>
            <a:r>
              <a:rPr lang="ja-JP" altLang="en-US"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a:t>
            </a:r>
            <a:r>
              <a:rPr lang="en-US"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30 – 21</a:t>
            </a:r>
            <a:r>
              <a:rPr lang="ja-JP" altLang="en-US"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a:t>
            </a:r>
            <a:r>
              <a:rPr lang="ja-JP"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rPr>
              <a:t>１５</a:t>
            </a:r>
            <a:endParaRPr lang="en-US" altLang="ja-JP" sz="2300" b="1" dirty="0">
              <a:effectLst/>
              <a:latin typeface="HG丸ｺﾞｼｯｸM-PRO" panose="020F0600000000000000" pitchFamily="50" charset="-128"/>
              <a:ea typeface="HG丸ｺﾞｼｯｸM-PRO" panose="020F0600000000000000" pitchFamily="50" charset="-128"/>
              <a:cs typeface="Rockwell Condensed" panose="02060603050405020104" pitchFamily="18" charset="0"/>
            </a:endParaRPr>
          </a:p>
          <a:p>
            <a:pPr>
              <a:lnSpc>
                <a:spcPct val="150000"/>
              </a:lnSpc>
            </a:pP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会</a:t>
            </a:r>
            <a:r>
              <a:rPr lang="en-US"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場</a:t>
            </a:r>
            <a:r>
              <a:rPr lang="ja-JP" altLang="en-US"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富士見市民文化会館</a:t>
            </a:r>
            <a:r>
              <a:rPr lang="en-US"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キラリ☆ふじみ</a:t>
            </a:r>
            <a:r>
              <a:rPr lang="en-US"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マルチホール</a:t>
            </a:r>
            <a:r>
              <a:rPr lang="ja-JP" altLang="ja-JP" sz="2300" b="1" dirty="0">
                <a:effectLst/>
                <a:latin typeface="HG丸ｺﾞｼｯｸM-PRO" panose="020F0600000000000000" pitchFamily="50" charset="-128"/>
                <a:ea typeface="HG丸ｺﾞｼｯｸM-PRO" panose="020F0600000000000000" pitchFamily="50" charset="-128"/>
                <a:cs typeface="ＭＳ 明朝" panose="02020609040205080304" pitchFamily="17" charset="-128"/>
              </a:rPr>
              <a:t>（受付開始</a:t>
            </a:r>
            <a:r>
              <a:rPr lang="en-US" altLang="ja-JP" sz="2300" b="1" dirty="0">
                <a:effectLst/>
                <a:latin typeface="HG丸ｺﾞｼｯｸM-PRO" panose="020F0600000000000000" pitchFamily="50" charset="-128"/>
                <a:ea typeface="HG丸ｺﾞｼｯｸM-PRO" panose="020F0600000000000000" pitchFamily="50" charset="-128"/>
                <a:cs typeface="ＭＳ 明朝" panose="02020609040205080304" pitchFamily="17" charset="-128"/>
              </a:rPr>
              <a:t> 18</a:t>
            </a:r>
            <a:r>
              <a:rPr lang="ja-JP" altLang="en-US" sz="2300" b="1" dirty="0">
                <a:effectLst/>
                <a:latin typeface="HG丸ｺﾞｼｯｸM-PRO" panose="020F0600000000000000" pitchFamily="50" charset="-128"/>
                <a:ea typeface="HG丸ｺﾞｼｯｸM-PRO" panose="020F0600000000000000" pitchFamily="50" charset="-128"/>
                <a:cs typeface="ＭＳ 明朝" panose="02020609040205080304" pitchFamily="17" charset="-128"/>
              </a:rPr>
              <a:t>：</a:t>
            </a:r>
            <a:r>
              <a:rPr lang="en-US" altLang="ja-JP" sz="2300" b="1" dirty="0">
                <a:effectLst/>
                <a:latin typeface="HG丸ｺﾞｼｯｸM-PRO" panose="020F0600000000000000" pitchFamily="50" charset="-128"/>
                <a:ea typeface="HG丸ｺﾞｼｯｸM-PRO" panose="020F0600000000000000" pitchFamily="50" charset="-128"/>
                <a:cs typeface="ＭＳ 明朝" panose="02020609040205080304" pitchFamily="17" charset="-128"/>
              </a:rPr>
              <a:t>50</a:t>
            </a:r>
            <a:r>
              <a:rPr lang="ja-JP" altLang="ja-JP" sz="2300" b="1" dirty="0">
                <a:effectLst/>
                <a:latin typeface="HG丸ｺﾞｼｯｸM-PRO" panose="020F0600000000000000" pitchFamily="50" charset="-128"/>
                <a:ea typeface="HG丸ｺﾞｼｯｸM-PRO" panose="020F0600000000000000" pitchFamily="50" charset="-128"/>
                <a:cs typeface="ＭＳ 明朝" panose="02020609040205080304" pitchFamily="17" charset="-128"/>
              </a:rPr>
              <a:t>）</a:t>
            </a:r>
            <a:endParaRPr lang="ja-JP" altLang="ja-JP" sz="23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xmlns="" id="{4B3CE82A-8A13-4F07-94C5-46445EAE7CEE}"/>
              </a:ext>
            </a:extLst>
          </p:cNvPr>
          <p:cNvSpPr txBox="1"/>
          <p:nvPr/>
        </p:nvSpPr>
        <p:spPr>
          <a:xfrm>
            <a:off x="500868" y="11642275"/>
            <a:ext cx="11483069" cy="4030912"/>
          </a:xfrm>
          <a:prstGeom prst="rect">
            <a:avLst/>
          </a:prstGeom>
          <a:noFill/>
        </p:spPr>
        <p:txBody>
          <a:bodyPr wrap="square">
            <a:spAutoFit/>
          </a:bodyPr>
          <a:lstStyle/>
          <a:p>
            <a:pPr>
              <a:lnSpc>
                <a:spcPts val="4500"/>
              </a:lnSpc>
            </a:pP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ご出席の返信</a:t>
            </a:r>
            <a:r>
              <a:rPr lang="en-US"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FAX</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番号：</a:t>
            </a:r>
            <a:r>
              <a:rPr lang="en-US"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049 – 268 - 3246</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（締切：</a:t>
            </a:r>
            <a:r>
              <a:rPr lang="ja-JP" altLang="en-US" sz="2000" b="1"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３</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月</a:t>
            </a:r>
            <a:r>
              <a:rPr lang="ja-JP" altLang="en-US"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４</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日）</a:t>
            </a:r>
            <a:endParaRPr lang="ja-JP" altLang="ja-JP"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ご所属　薬剤師会名：</a:t>
            </a:r>
            <a:r>
              <a:rPr lang="ja-JP" altLang="en-US"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ja-JP"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薬局名、病院名、大学名、会社名：</a:t>
            </a:r>
            <a:r>
              <a:rPr lang="ja-JP" altLang="en-US"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2000" b="1" u="sng"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ご参加者</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電話番号：　　</a:t>
            </a:r>
            <a:r>
              <a:rPr lang="ja-JP" altLang="en-US"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必須</a:t>
            </a:r>
            <a:r>
              <a:rPr lang="en-US"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en-US" sz="20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ご参加者メールアドレス：　　　　　　　　　　　　　　　　　</a:t>
            </a:r>
            <a:r>
              <a:rPr lang="ja-JP" altLang="ja-JP"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20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必須</a:t>
            </a:r>
            <a:r>
              <a:rPr lang="en-US"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FF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ご芳名　　　　　　　　　　 </a:t>
            </a:r>
            <a:r>
              <a:rPr lang="ja-JP" altLang="en-US"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メールアドレス＿＿＿＿＿＿＿＿＿＿＿＿＿　　　　　　　　　　　</a:t>
            </a:r>
            <a:r>
              <a:rPr lang="ja-JP" altLang="en-US"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ja-JP" sz="20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4500"/>
              </a:lnSpc>
            </a:pP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ご芳名　　　　　　　　　　 </a:t>
            </a:r>
            <a:r>
              <a:rPr lang="ja-JP" altLang="en-US"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メールアドレス</a:t>
            </a: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（合計　　　　　名）</a:t>
            </a:r>
            <a:r>
              <a:rPr lang="en-US" altLang="ja-JP" sz="2000" b="1" u="sng"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ja-JP" sz="2000" b="1" u="sng"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cxnSp>
        <p:nvCxnSpPr>
          <p:cNvPr id="23" name="直線コネクタ 22">
            <a:extLst>
              <a:ext uri="{FF2B5EF4-FFF2-40B4-BE49-F238E27FC236}">
                <a16:creationId xmlns:a16="http://schemas.microsoft.com/office/drawing/2014/main" xmlns="" id="{8C18E8FF-7AD2-4FDF-A006-342A51A8CFC8}"/>
              </a:ext>
            </a:extLst>
          </p:cNvPr>
          <p:cNvCxnSpPr>
            <a:cxnSpLocks noChangeShapeType="1"/>
          </p:cNvCxnSpPr>
          <p:nvPr/>
        </p:nvCxnSpPr>
        <p:spPr bwMode="auto">
          <a:xfrm>
            <a:off x="277005" y="11733552"/>
            <a:ext cx="11617038" cy="0"/>
          </a:xfrm>
          <a:prstGeom prst="line">
            <a:avLst/>
          </a:prstGeom>
          <a:noFill/>
          <a:ln w="28575">
            <a:solidFill>
              <a:srgbClr val="4BACC6"/>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テキスト ボックス 1">
            <a:extLst>
              <a:ext uri="{FF2B5EF4-FFF2-40B4-BE49-F238E27FC236}">
                <a16:creationId xmlns:a16="http://schemas.microsoft.com/office/drawing/2014/main" xmlns="" id="{0FDE1532-6B0E-48F3-B125-A258E3BC9C62}"/>
              </a:ext>
            </a:extLst>
          </p:cNvPr>
          <p:cNvSpPr txBox="1"/>
          <p:nvPr/>
        </p:nvSpPr>
        <p:spPr>
          <a:xfrm>
            <a:off x="5406568" y="1349932"/>
            <a:ext cx="6538587" cy="707886"/>
          </a:xfrm>
          <a:prstGeom prst="rect">
            <a:avLst/>
          </a:prstGeom>
          <a:noFill/>
        </p:spPr>
        <p:txBody>
          <a:bodyPr wrap="square" rtlCol="0">
            <a:spAutoFit/>
          </a:bodyPr>
          <a:lstStyle/>
          <a:p>
            <a:pPr algn="r"/>
            <a:r>
              <a:rPr kumimoji="1" lang="ja-JP" altLang="en-US" sz="2000" dirty="0">
                <a:latin typeface="HG丸ｺﾞｼｯｸM-PRO" panose="020F0600000000000000" pitchFamily="50" charset="-128"/>
                <a:ea typeface="HG丸ｺﾞｼｯｸM-PRO" panose="020F0600000000000000" pitchFamily="50" charset="-128"/>
              </a:rPr>
              <a:t>令和４年２月吉日</a:t>
            </a:r>
            <a:endParaRPr kumimoji="1" lang="en-US" altLang="ja-JP" sz="2000" dirty="0">
              <a:latin typeface="HG丸ｺﾞｼｯｸM-PRO" panose="020F0600000000000000" pitchFamily="50" charset="-128"/>
              <a:ea typeface="HG丸ｺﾞｼｯｸM-PRO" panose="020F0600000000000000" pitchFamily="50" charset="-128"/>
            </a:endParaRPr>
          </a:p>
          <a:p>
            <a:pPr algn="r"/>
            <a:r>
              <a:rPr kumimoji="1" lang="ja-JP" altLang="en-US" sz="2000" dirty="0">
                <a:latin typeface="HG丸ｺﾞｼｯｸM-PRO" panose="020F0600000000000000" pitchFamily="50" charset="-128"/>
                <a:ea typeface="HG丸ｺﾞｼｯｸM-PRO" panose="020F0600000000000000" pitchFamily="50" charset="-128"/>
              </a:rPr>
              <a:t>富士見・三芳薬剤師会 学術部 理事　平野 道夫</a:t>
            </a:r>
          </a:p>
        </p:txBody>
      </p:sp>
      <p:sp>
        <p:nvSpPr>
          <p:cNvPr id="6" name="四角形: 角を丸くする 5">
            <a:extLst>
              <a:ext uri="{FF2B5EF4-FFF2-40B4-BE49-F238E27FC236}">
                <a16:creationId xmlns:a16="http://schemas.microsoft.com/office/drawing/2014/main" xmlns="" id="{7B4A1D60-9FAB-4881-8D29-69B20074BFA4}"/>
              </a:ext>
            </a:extLst>
          </p:cNvPr>
          <p:cNvSpPr/>
          <p:nvPr/>
        </p:nvSpPr>
        <p:spPr>
          <a:xfrm>
            <a:off x="320124" y="4078766"/>
            <a:ext cx="11617038" cy="1374893"/>
          </a:xfrm>
          <a:prstGeom prst="roundRect">
            <a:avLst>
              <a:gd name="adj" fmla="val 13666"/>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xmlns="" id="{F8A8ADF7-4ED6-4A41-A537-22C2E1AFA4AC}"/>
              </a:ext>
            </a:extLst>
          </p:cNvPr>
          <p:cNvSpPr txBox="1"/>
          <p:nvPr/>
        </p:nvSpPr>
        <p:spPr>
          <a:xfrm>
            <a:off x="539652" y="10639010"/>
            <a:ext cx="11295938" cy="1015663"/>
          </a:xfrm>
          <a:prstGeom prst="rect">
            <a:avLst/>
          </a:prstGeom>
          <a:noFill/>
        </p:spPr>
        <p:txBody>
          <a:bodyPr wrap="square">
            <a:spAutoFit/>
          </a:bodyPr>
          <a:lstStyle/>
          <a:p>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本研修</a:t>
            </a:r>
            <a:r>
              <a:rPr lang="ja-JP" altLang="en-US"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会</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は</a:t>
            </a:r>
            <a:r>
              <a:rPr lang="ja-JP" altLang="en-US"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履修認定シールの発行はございません。</a:t>
            </a:r>
            <a:endPar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新型コロナウィルス感染拡大状況によっては、オンライン研修となる場合がございます。</a:t>
            </a:r>
            <a:endPar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お問い合わせ先：０４９</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２６８</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３２４５（まい薬局富士見店 平野）</a:t>
            </a:r>
          </a:p>
        </p:txBody>
      </p:sp>
      <p:sp>
        <p:nvSpPr>
          <p:cNvPr id="17" name="テキスト ボックス 16">
            <a:extLst>
              <a:ext uri="{FF2B5EF4-FFF2-40B4-BE49-F238E27FC236}">
                <a16:creationId xmlns:a16="http://schemas.microsoft.com/office/drawing/2014/main" xmlns="" id="{8290C80C-5DEE-40A1-A9D6-50BCB3B05E9C}"/>
              </a:ext>
            </a:extLst>
          </p:cNvPr>
          <p:cNvSpPr txBox="1"/>
          <p:nvPr/>
        </p:nvSpPr>
        <p:spPr>
          <a:xfrm>
            <a:off x="2892469" y="15913022"/>
            <a:ext cx="6131490" cy="251031"/>
          </a:xfrm>
          <a:prstGeom prst="rect">
            <a:avLst/>
          </a:prstGeom>
          <a:noFill/>
        </p:spPr>
        <p:txBody>
          <a:bodyPr wrap="square">
            <a:spAutoFit/>
          </a:bodyPr>
          <a:lstStyle/>
          <a:p>
            <a:pPr algn="ctr">
              <a:lnSpc>
                <a:spcPts val="1200"/>
              </a:lnSpc>
            </a:pPr>
            <a:r>
              <a:rPr lang="ja-JP" altLang="ja-JP" sz="2100"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共催 富士見・三芳薬剤師会</a:t>
            </a:r>
            <a:r>
              <a:rPr lang="en-US" altLang="ja-JP" sz="2100"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2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2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100" dirty="0">
                <a:solidFill>
                  <a:srgbClr val="000000"/>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サンド株式会社</a:t>
            </a:r>
            <a:endParaRPr lang="ja-JP" altLang="ja-JP" sz="2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13" name="図 12">
            <a:extLst>
              <a:ext uri="{FF2B5EF4-FFF2-40B4-BE49-F238E27FC236}">
                <a16:creationId xmlns:a16="http://schemas.microsoft.com/office/drawing/2014/main" xmlns="" id="{70B45E1F-771B-418B-88FA-27B0F81BD90D}"/>
              </a:ext>
            </a:extLst>
          </p:cNvPr>
          <p:cNvPicPr>
            <a:picLocks noChangeAspect="1"/>
          </p:cNvPicPr>
          <p:nvPr/>
        </p:nvPicPr>
        <p:blipFill rotWithShape="1">
          <a:blip r:embed="rId2"/>
          <a:srcRect t="1187" r="1104"/>
          <a:stretch/>
        </p:blipFill>
        <p:spPr>
          <a:xfrm rot="771561">
            <a:off x="10339684" y="7518666"/>
            <a:ext cx="1470405" cy="2142521"/>
          </a:xfrm>
          <a:prstGeom prst="rect">
            <a:avLst/>
          </a:prstGeom>
        </p:spPr>
      </p:pic>
      <p:sp>
        <p:nvSpPr>
          <p:cNvPr id="19" name="四角形: 角を丸くする 18">
            <a:extLst>
              <a:ext uri="{FF2B5EF4-FFF2-40B4-BE49-F238E27FC236}">
                <a16:creationId xmlns:a16="http://schemas.microsoft.com/office/drawing/2014/main" xmlns="" id="{5E8EE98E-DE41-44B1-8E2C-4887366A8B31}"/>
              </a:ext>
            </a:extLst>
          </p:cNvPr>
          <p:cNvSpPr/>
          <p:nvPr/>
        </p:nvSpPr>
        <p:spPr>
          <a:xfrm>
            <a:off x="320124" y="5917940"/>
            <a:ext cx="11617038" cy="4667874"/>
          </a:xfrm>
          <a:prstGeom prst="roundRect">
            <a:avLst>
              <a:gd name="adj" fmla="val 7301"/>
            </a:avLst>
          </a:prstGeom>
          <a:noFill/>
          <a:ln w="28575">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xmlns="" id="{6B507A91-3596-42C6-AD9B-8427E8A2C754}"/>
              </a:ext>
            </a:extLst>
          </p:cNvPr>
          <p:cNvSpPr txBox="1"/>
          <p:nvPr/>
        </p:nvSpPr>
        <p:spPr>
          <a:xfrm>
            <a:off x="539652" y="6234941"/>
            <a:ext cx="11295938" cy="4191084"/>
          </a:xfrm>
          <a:prstGeom prst="rect">
            <a:avLst/>
          </a:prstGeom>
          <a:noFill/>
        </p:spPr>
        <p:txBody>
          <a:bodyPr wrap="square">
            <a:spAutoFit/>
          </a:bodyPr>
          <a:lstStyle/>
          <a:p>
            <a:pPr>
              <a:lnSpc>
                <a:spcPct val="150000"/>
              </a:lnSpc>
            </a:pPr>
            <a:r>
              <a:rPr lang="en-US" altLang="ja-JP" sz="20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2000" dirty="0">
                <a:latin typeface="HG丸ｺﾞｼｯｸM-PRO" panose="020F0600000000000000" pitchFamily="50" charset="-128"/>
                <a:ea typeface="HG丸ｺﾞｼｯｸM-PRO" panose="020F0600000000000000" pitchFamily="50" charset="-128"/>
                <a:cs typeface="Times New Roman" panose="02020603050405020304" pitchFamily="18" charset="0"/>
              </a:rPr>
              <a:t>情報提供</a:t>
            </a:r>
            <a:r>
              <a:rPr lang="en-US" altLang="ja-JP" sz="20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19</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30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19</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45</a:t>
            </a:r>
            <a:endPar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ct val="150000"/>
              </a:lnSpc>
            </a:pP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サンドの医療安全と治療満足への取り組み</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～オンコセーフと</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AG</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製品のご紹介～ 』</a:t>
            </a:r>
          </a:p>
          <a:p>
            <a:pPr indent="267970">
              <a:lnSpc>
                <a:spcPct val="150000"/>
              </a:lnSpc>
            </a:pPr>
            <a:r>
              <a:rPr lang="ja-JP" altLang="en-US"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サンド株式会社</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ジェネリック医薬品営業統括部　千葉・埼玉エリア　高田</a:t>
            </a:r>
            <a:r>
              <a:rPr lang="en-US"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20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徳行</a:t>
            </a:r>
            <a:endParaRPr lang="en-US" altLang="ja-JP" sz="20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indent="267970">
              <a:lnSpc>
                <a:spcPct val="150000"/>
              </a:lnSpc>
            </a:pPr>
            <a:endParaRPr lang="en-US" altLang="ja-JP" sz="22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a:lnSpc>
                <a:spcPct val="150000"/>
              </a:lnSpc>
            </a:pPr>
            <a:r>
              <a:rPr lang="ja-JP" altLang="ja-JP"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座長　富士見・三芳薬剤師会</a:t>
            </a:r>
            <a:r>
              <a:rPr lang="ja-JP" altLang="en-US"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ja-JP" altLang="ja-JP"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学術部</a:t>
            </a:r>
            <a:r>
              <a:rPr lang="en-US" altLang="ja-JP"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ja-JP" altLang="en-US"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理事</a:t>
            </a:r>
            <a:r>
              <a:rPr lang="ja-JP" altLang="ja-JP" sz="2400" b="1"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　平野 道夫</a:t>
            </a:r>
            <a:endParaRPr lang="ja-JP" altLang="ja-JP" sz="24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ct val="150000"/>
              </a:lnSpc>
            </a:pPr>
            <a:endParaRPr lang="en-US" altLang="ja-JP" sz="9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a:lnSpc>
                <a:spcPct val="150000"/>
              </a:lnSpc>
            </a:pPr>
            <a:r>
              <a:rPr lang="en-US"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特別講演</a:t>
            </a:r>
            <a:r>
              <a:rPr lang="en-US"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】19</a:t>
            </a:r>
            <a:r>
              <a:rPr lang="ja-JP"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en-US"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45 </a:t>
            </a:r>
            <a:r>
              <a:rPr lang="ja-JP"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en-US"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2</a:t>
            </a:r>
            <a:r>
              <a:rPr lang="ja-JP"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１：</a:t>
            </a:r>
            <a:r>
              <a:rPr lang="en-US" altLang="ja-JP" sz="2200" dirty="0">
                <a:effectLst/>
                <a:latin typeface="HG丸ｺﾞｼｯｸM-PRO" panose="020F0600000000000000" pitchFamily="50" charset="-128"/>
                <a:ea typeface="HG丸ｺﾞｼｯｸM-PRO" panose="020F0600000000000000" pitchFamily="50" charset="-128"/>
                <a:cs typeface="メイリオ" panose="020B0604030504040204" pitchFamily="50" charset="-128"/>
              </a:rPr>
              <a:t>15</a:t>
            </a:r>
            <a:endParaRPr lang="en-US" altLang="ja-JP" sz="22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ct val="150000"/>
              </a:lnSpc>
            </a:pPr>
            <a:r>
              <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a:t>
            </a:r>
            <a:r>
              <a:rPr lang="en-US"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r>
              <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薬立つ指導記録の書き方</a:t>
            </a:r>
            <a:r>
              <a:rPr lang="en-US"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r>
              <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基礎編</a:t>
            </a:r>
            <a:r>
              <a:rPr lang="en-US"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r>
              <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～シンプルで分かりやすい伝わる記録を書こう～</a:t>
            </a:r>
            <a:r>
              <a:rPr lang="en-US" altLang="ja-JP" sz="2200" dirty="0">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r>
              <a:rPr lang="ja-JP" altLang="ja-JP" sz="2200" dirty="0">
                <a:solidFill>
                  <a:srgbClr val="000000"/>
                </a:solidFill>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endPar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a:p>
            <a:pPr marL="914400" marR="304800" algn="r" latinLnBrk="1">
              <a:lnSpc>
                <a:spcPct val="150000"/>
              </a:lnSpc>
            </a:pPr>
            <a:r>
              <a:rPr lang="ja-JP" altLang="en-US" sz="2200" dirty="0">
                <a:solidFill>
                  <a:srgbClr val="000000"/>
                </a:solidFill>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社会医療法人 愛仁会 明石医療センター </a:t>
            </a:r>
            <a:r>
              <a:rPr lang="ja-JP" altLang="ja-JP" sz="2200" dirty="0">
                <a:solidFill>
                  <a:srgbClr val="000000"/>
                </a:solidFill>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薬剤科長　寺沢 匡史 先生</a:t>
            </a:r>
            <a:endParaRPr lang="ja-JP" altLang="ja-JP" sz="220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p:txBody>
      </p:sp>
      <p:sp>
        <p:nvSpPr>
          <p:cNvPr id="12" name="テキスト ボックス 11">
            <a:extLst>
              <a:ext uri="{FF2B5EF4-FFF2-40B4-BE49-F238E27FC236}">
                <a16:creationId xmlns:a16="http://schemas.microsoft.com/office/drawing/2014/main" xmlns="" id="{345AE402-A2DA-4620-A083-4F70FCACE0D0}"/>
              </a:ext>
            </a:extLst>
          </p:cNvPr>
          <p:cNvSpPr txBox="1"/>
          <p:nvPr/>
        </p:nvSpPr>
        <p:spPr>
          <a:xfrm>
            <a:off x="4288843" y="5587547"/>
            <a:ext cx="2763566" cy="707886"/>
          </a:xfrm>
          <a:prstGeom prst="rect">
            <a:avLst/>
          </a:prstGeom>
          <a:pattFill prst="pct5">
            <a:fgClr>
              <a:schemeClr val="bg1">
                <a:lumMod val="95000"/>
              </a:schemeClr>
            </a:fgClr>
            <a:bgClr>
              <a:schemeClr val="bg1"/>
            </a:bgClr>
          </a:pattFill>
        </p:spPr>
        <p:txBody>
          <a:bodyPr wrap="square" rtlCol="0">
            <a:spAutoFit/>
          </a:bodyPr>
          <a:lstStyle/>
          <a:p>
            <a:pPr algn="ctr"/>
            <a:r>
              <a:rPr kumimoji="1" lang="en-US" altLang="ja-JP" sz="4000" b="1" dirty="0">
                <a:latin typeface="Meiryo UI" panose="020B0604030504040204" pitchFamily="50" charset="-128"/>
                <a:ea typeface="Meiryo UI" panose="020B0604030504040204" pitchFamily="50" charset="-128"/>
              </a:rPr>
              <a:t>Program</a:t>
            </a:r>
            <a:endParaRPr kumimoji="1" lang="ja-JP" altLang="en-US" sz="40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09262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64B53DEA8D5F41A5DCAA860CE7ECDD" ma:contentTypeVersion="7" ma:contentTypeDescription="Create a new document." ma:contentTypeScope="" ma:versionID="a9b5ee0e75e318dee30ce7469c2aeeb8">
  <xsd:schema xmlns:xsd="http://www.w3.org/2001/XMLSchema" xmlns:xs="http://www.w3.org/2001/XMLSchema" xmlns:p="http://schemas.microsoft.com/office/2006/metadata/properties" xmlns:ns3="81b88d25-d267-4d4e-8a89-d6b6b686b180" targetNamespace="http://schemas.microsoft.com/office/2006/metadata/properties" ma:root="true" ma:fieldsID="79fe551120e38d6d311a985e625dbcaf" ns3:_="">
    <xsd:import namespace="81b88d25-d267-4d4e-8a89-d6b6b686b18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b88d25-d267-4d4e-8a89-d6b6b686b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53325C-F0E2-4268-988D-382B7C1B396A}">
  <ds:schemaRefs>
    <ds:schemaRef ds:uri="http://schemas.microsoft.com/sharepoint/v3/contenttype/forms"/>
  </ds:schemaRefs>
</ds:datastoreItem>
</file>

<file path=customXml/itemProps2.xml><?xml version="1.0" encoding="utf-8"?>
<ds:datastoreItem xmlns:ds="http://schemas.openxmlformats.org/officeDocument/2006/customXml" ds:itemID="{0E0F43C0-F800-4B8D-8453-B076B650D616}">
  <ds:schemaRef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81b88d25-d267-4d4e-8a89-d6b6b686b180"/>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2E4CE74-3821-412C-879D-2E5EE075C0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b88d25-d267-4d4e-8a89-d6b6b686b1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113</Words>
  <Application>Microsoft Office PowerPoint</Application>
  <PresentationFormat>ユーザー設定</PresentationFormat>
  <Paragraphs>29</Paragraphs>
  <Slides>1</Slides>
  <Notes>0</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1</vt:i4>
      </vt:variant>
    </vt:vector>
  </HeadingPairs>
  <TitlesOfParts>
    <vt:vector size="16" baseType="lpstr">
      <vt:lpstr>HG丸ｺﾞｼｯｸM-PRO</vt:lpstr>
      <vt:lpstr>HG明朝B</vt:lpstr>
      <vt:lpstr>Meiryo UI</vt:lpstr>
      <vt:lpstr>ＭＳ Ｐゴシック</vt:lpstr>
      <vt:lpstr>ＭＳ 明朝</vt:lpstr>
      <vt:lpstr>メイリオ</vt:lpstr>
      <vt:lpstr>游ゴシック</vt:lpstr>
      <vt:lpstr>游ゴシック Light</vt:lpstr>
      <vt:lpstr>Arial</vt:lpstr>
      <vt:lpstr>Calibri</vt:lpstr>
      <vt:lpstr>Calibri Light</vt:lpstr>
      <vt:lpstr>Rockwell</vt:lpstr>
      <vt:lpstr>Rockwell Condensed</vt:lpstr>
      <vt:lpstr>Times New Roman</vt:lpstr>
      <vt:lpstr>Office テーマ</vt:lpstr>
      <vt:lpstr>PowerPoint プレゼンテーション</vt:lpstr>
    </vt:vector>
  </TitlesOfParts>
  <Company>Novartis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MEDIFAX-2</dc:title>
  <dc:creator>Ikeda, Toshihiko</dc:creator>
  <cp:lastModifiedBy>薬剤師会</cp:lastModifiedBy>
  <cp:revision>291</cp:revision>
  <cp:lastPrinted>2022-01-26T05:34:13Z</cp:lastPrinted>
  <dcterms:created xsi:type="dcterms:W3CDTF">2019-05-22T22:14:21Z</dcterms:created>
  <dcterms:modified xsi:type="dcterms:W3CDTF">2022-01-26T05:36:35Z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0x0101009464B53DEA8D5F41A5DCAA860CE7ECDD</vt:lpwstr>
  </property>
  <property fmtid="{D5CDD505-2E9C-101B-9397-08002B2CF9AE}" pid="3" name="MSIP_Label_4929bff8-5b33-42aa-95d2-28f72e792cb0_Enabled">
    <vt:lpwstr>true</vt:lpwstr>
  </property>
  <property fmtid="{D5CDD505-2E9C-101B-9397-08002B2CF9AE}" pid="4" name="MSIP_Label_4929bff8-5b33-42aa-95d2-28f72e792cb0_SetDate">
    <vt:lpwstr>2020-12-07T03:12:57Z</vt:lpwstr>
  </property>
  <property fmtid="{D5CDD505-2E9C-101B-9397-08002B2CF9AE}" pid="5" name="MSIP_Label_4929bff8-5b33-42aa-95d2-28f72e792cb0_Method">
    <vt:lpwstr>Privileged</vt:lpwstr>
  </property>
  <property fmtid="{D5CDD505-2E9C-101B-9397-08002B2CF9AE}" pid="6" name="MSIP_Label_4929bff8-5b33-42aa-95d2-28f72e792cb0_Name">
    <vt:lpwstr>Internal</vt:lpwstr>
  </property>
  <property fmtid="{D5CDD505-2E9C-101B-9397-08002B2CF9AE}" pid="7" name="MSIP_Label_4929bff8-5b33-42aa-95d2-28f72e792cb0_SiteId">
    <vt:lpwstr>f35a6974-607f-47d4-82d7-ff31d7dc53a5</vt:lpwstr>
  </property>
  <property fmtid="{D5CDD505-2E9C-101B-9397-08002B2CF9AE}" pid="8" name="MSIP_Label_4929bff8-5b33-42aa-95d2-28f72e792cb0_ActionId">
    <vt:lpwstr>3d1e42b1-172d-472e-a87d-7ded46e08eb6</vt:lpwstr>
  </property>
  <property fmtid="{D5CDD505-2E9C-101B-9397-08002B2CF9AE}" pid="9" name="MSIP_Label_4929bff8-5b33-42aa-95d2-28f72e792cb0_ContentBits">
    <vt:lpwstr>0</vt:lpwstr>
  </property>
</Properties>
</file>