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ＭＳ Ｐゴシック" panose="020B0600070205080204" pitchFamily="50" charset="-128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ＭＳ Ｐゴシック" panose="020B0600070205080204" pitchFamily="50" charset="-128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ＭＳ Ｐゴシック" panose="020B0600070205080204" pitchFamily="50" charset="-128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ＭＳ Ｐゴシック" panose="020B0600070205080204" pitchFamily="50" charset="-128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ＭＳ Ｐゴシック" panose="020B0600070205080204" pitchFamily="50" charset="-128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ＭＳ Ｐゴシック" panose="020B0600070205080204" pitchFamily="50" charset="-128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ＭＳ Ｐゴシック" panose="020B0600070205080204" pitchFamily="50" charset="-128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ＭＳ Ｐゴシック" panose="020B0600070205080204" pitchFamily="50" charset="-128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ＭＳ Ｐゴシック" panose="020B0600070205080204" pitchFamily="50" charset="-128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90" y="1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993960C2-7B6C-5BA2-B6F0-FC1FC199B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FADFF-B9CD-4427-B14D-64D3E46066EE}" type="datetimeFigureOut">
              <a:rPr lang="ja-JP" altLang="en-US"/>
              <a:pPr>
                <a:defRPr/>
              </a:pPr>
              <a:t>2024/1/5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B7D1DCEB-EAFE-3F65-B37D-F3D2AF628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C9FB0D47-6FAF-EA1D-C8E1-06F6732EC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13A1E-A140-44EF-B614-30B731641D4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61115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F6FF9395-84F6-B103-7978-DCCF74B75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5E22D-677D-43C3-AD66-10E18660B3EA}" type="datetimeFigureOut">
              <a:rPr lang="ja-JP" altLang="en-US"/>
              <a:pPr>
                <a:defRPr/>
              </a:pPr>
              <a:t>2024/1/5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3103E6B4-5B4D-D13D-D403-20989A77B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29064A87-0599-149B-D400-9DE060289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B614E-4020-4006-8996-F9DD480C24D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6037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AD1C7E4F-5CEC-E17A-A08A-4D360BE10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5B8E2-DF0F-43CC-9AD7-06BA6640374E}" type="datetimeFigureOut">
              <a:rPr lang="ja-JP" altLang="en-US"/>
              <a:pPr>
                <a:defRPr/>
              </a:pPr>
              <a:t>2024/1/5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20AFEE9C-04FD-D889-7812-60F51C47C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647D14D1-C014-432C-F4EB-03144ACF0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8E2D2-7FE5-424A-8353-4F72EEFBEE9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932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xmlns="" id="{067BF905-1F79-CC3F-D668-963875DF2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BC598-484A-465F-8F3B-DF387D7B7488}" type="datetimeFigureOut">
              <a:rPr lang="ja-JP" altLang="en-US"/>
              <a:pPr>
                <a:defRPr/>
              </a:pPr>
              <a:t>2024/1/5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xmlns="" id="{9FA993F0-A6F3-6FBB-2E72-4A43B6376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xmlns="" id="{F7D8918C-F4BE-0DFA-4582-544D96C36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46286-82C9-4543-92C6-E531CCE6B62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21518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>
            <a:extLst>
              <a:ext uri="{FF2B5EF4-FFF2-40B4-BE49-F238E27FC236}">
                <a16:creationId xmlns:a16="http://schemas.microsoft.com/office/drawing/2014/main" xmlns="" id="{8ED5DE26-901D-62B1-415B-431974F2A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9C7B4-8E2D-4F2D-A624-1DDE6B85D14C}" type="datetimeFigureOut">
              <a:rPr lang="ja-JP" altLang="en-US"/>
              <a:pPr>
                <a:defRPr/>
              </a:pPr>
              <a:t>2024/1/5</a:t>
            </a:fld>
            <a:endParaRPr lang="ja-JP" altLang="en-US"/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xmlns="" id="{CC40B3AA-FE02-1A9C-854D-04F863AEB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xmlns="" id="{4E483EAE-4F49-1AA8-1AC7-C7C518AB6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C1CB7-FD76-4939-8763-F74C6FAB5CD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01393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>
            <a:extLst>
              <a:ext uri="{FF2B5EF4-FFF2-40B4-BE49-F238E27FC236}">
                <a16:creationId xmlns:a16="http://schemas.microsoft.com/office/drawing/2014/main" xmlns="" id="{25FFC879-815D-C10D-3D71-52891983F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B9DBD-74F5-419B-AC64-AF8D01C293E3}" type="datetimeFigureOut">
              <a:rPr lang="ja-JP" altLang="en-US"/>
              <a:pPr>
                <a:defRPr/>
              </a:pPr>
              <a:t>2024/1/5</a:t>
            </a:fld>
            <a:endParaRPr lang="ja-JP" altLang="en-US"/>
          </a:p>
        </p:txBody>
      </p:sp>
      <p:sp>
        <p:nvSpPr>
          <p:cNvPr id="4" name="フッター プレースホルダー 4">
            <a:extLst>
              <a:ext uri="{FF2B5EF4-FFF2-40B4-BE49-F238E27FC236}">
                <a16:creationId xmlns:a16="http://schemas.microsoft.com/office/drawing/2014/main" xmlns="" id="{C8EB5BD4-F2D0-1BC1-0F60-6D4D8B64A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xmlns="" id="{51948EF4-5382-2159-FA06-056039D01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98C34-6ABA-49FB-9FC1-07C3E8FB692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3752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>
            <a:extLst>
              <a:ext uri="{FF2B5EF4-FFF2-40B4-BE49-F238E27FC236}">
                <a16:creationId xmlns:a16="http://schemas.microsoft.com/office/drawing/2014/main" xmlns="" id="{C638BD0F-D946-16F0-73EA-A89B17C24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2F863-5543-47BC-8ED3-E89CC0DAD3F7}" type="datetimeFigureOut">
              <a:rPr lang="ja-JP" altLang="en-US"/>
              <a:pPr>
                <a:defRPr/>
              </a:pPr>
              <a:t>2024/1/5</a:t>
            </a:fld>
            <a:endParaRPr lang="ja-JP" altLang="en-US"/>
          </a:p>
        </p:txBody>
      </p:sp>
      <p:sp>
        <p:nvSpPr>
          <p:cNvPr id="3" name="フッター プレースホルダー 4">
            <a:extLst>
              <a:ext uri="{FF2B5EF4-FFF2-40B4-BE49-F238E27FC236}">
                <a16:creationId xmlns:a16="http://schemas.microsoft.com/office/drawing/2014/main" xmlns="" id="{F4FD91C4-266F-3BE5-9AE9-238A7DEBA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xmlns="" id="{EA5302B0-DD83-A2FA-1241-614E94EAC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8D3C5-9C7B-4E34-BF96-D4DAA900DFA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62708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xmlns="" id="{6AA8B8D8-3C8B-B786-E9B7-B5BEE533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EA5E9-1FD2-41D5-B59B-9DED44C2A49E}" type="datetimeFigureOut">
              <a:rPr lang="ja-JP" altLang="en-US"/>
              <a:pPr>
                <a:defRPr/>
              </a:pPr>
              <a:t>2024/1/5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xmlns="" id="{E3BB072F-E77C-C05E-355A-086867BEA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xmlns="" id="{183DB3F5-A5B8-6AE8-0D67-28D470C24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8898F-7E15-4057-9F54-8C59CFDD4CF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00582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xmlns="" id="{E871E2EB-62B9-B9B5-80C9-7417CD4FC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D5E4A-D5FA-4E74-95F5-4EA6B331FBF5}" type="datetimeFigureOut">
              <a:rPr lang="ja-JP" altLang="en-US"/>
              <a:pPr>
                <a:defRPr/>
              </a:pPr>
              <a:t>2024/1/5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xmlns="" id="{5BBFEE71-3931-3192-0337-BD8092F01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xmlns="" id="{8B7F88E9-6850-CB8D-5637-46064744F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25502-47BD-4B54-8CEC-B79E8DA3507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52292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C7488360-FE74-BB3F-FF98-9FB6B6CBD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020B7-1C7D-4439-8554-BDC432A594B3}" type="datetimeFigureOut">
              <a:rPr lang="ja-JP" altLang="en-US"/>
              <a:pPr>
                <a:defRPr/>
              </a:pPr>
              <a:t>2024/1/5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A44AB660-63B4-FA18-3615-8F757FDF2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70D72D8C-D2EC-1047-7FFC-D1D774776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A4369-8148-4EDB-8F68-7830D65DCE3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58604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3FFABD28-EBE7-3D0F-8F26-C6095D5EB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D735A-02D4-46EF-8D5E-76FF30E6B905}" type="datetimeFigureOut">
              <a:rPr lang="ja-JP" altLang="en-US"/>
              <a:pPr>
                <a:defRPr/>
              </a:pPr>
              <a:t>2024/1/5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28265A81-0F96-2EC4-C191-8DE645AAC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4BC6A04E-E519-BFF6-DEF0-9F1B176F2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DE9E4-4C06-4DF5-B75A-086C92420F0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39294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>
            <a:extLst>
              <a:ext uri="{FF2B5EF4-FFF2-40B4-BE49-F238E27FC236}">
                <a16:creationId xmlns:a16="http://schemas.microsoft.com/office/drawing/2014/main" xmlns="" id="{F599EBF5-EB26-A646-7CB0-D485254E49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>
            <a:extLst>
              <a:ext uri="{FF2B5EF4-FFF2-40B4-BE49-F238E27FC236}">
                <a16:creationId xmlns:a16="http://schemas.microsoft.com/office/drawing/2014/main" xmlns="" id="{3264A07F-3545-0C81-8D94-1340D866CD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AA6F10DC-21D5-8A26-4CBA-BFBDFDE150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C66A3F0-2668-4033-9A2F-D4DFC2391FC6}" type="datetimeFigureOut">
              <a:rPr lang="ja-JP" altLang="en-US"/>
              <a:pPr>
                <a:defRPr/>
              </a:pPr>
              <a:t>2024/1/5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66E5E107-0BEB-306F-1896-3D313DA472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ACA29E09-5D30-E825-0472-1363A8CF13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7963E96-ED9F-436E-8FEB-AF7B6EF19C0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F015CF7F-77ED-80FF-F80D-54CA35A28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738"/>
            <a:ext cx="10515600" cy="414337"/>
          </a:xfrm>
        </p:spPr>
        <p:txBody>
          <a:bodyPr rtlCol="0">
            <a:normAutofit fontScale="90000"/>
          </a:bodyPr>
          <a:lstStyle/>
          <a:p>
            <a:pPr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第</a:t>
            </a:r>
            <a:r>
              <a:rPr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41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回 桜衛生医療フォーラム・第</a:t>
            </a:r>
            <a:r>
              <a:rPr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28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回 隊友会衛生支部会</a:t>
            </a:r>
            <a:endParaRPr lang="ja-JP" altLang="en-US" dirty="0"/>
          </a:p>
        </p:txBody>
      </p:sp>
      <p:sp>
        <p:nvSpPr>
          <p:cNvPr id="2051" name="コンテンツ プレースホルダー 2">
            <a:extLst>
              <a:ext uri="{FF2B5EF4-FFF2-40B4-BE49-F238E27FC236}">
                <a16:creationId xmlns:a16="http://schemas.microsoft.com/office/drawing/2014/main" xmlns="" id="{20C8EE42-9ACE-7A82-CC9E-69C72FAE98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82650" y="687389"/>
            <a:ext cx="659279" cy="307694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日程</a:t>
            </a:r>
          </a:p>
        </p:txBody>
      </p:sp>
      <p:sp>
        <p:nvSpPr>
          <p:cNvPr id="2052" name="コンテンツ プレースホルダー 2">
            <a:extLst>
              <a:ext uri="{FF2B5EF4-FFF2-40B4-BE49-F238E27FC236}">
                <a16:creationId xmlns:a16="http://schemas.microsoft.com/office/drawing/2014/main" xmlns="" id="{7BE05456-00FF-CD6F-82D4-E39C2EFA2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713" y="1889126"/>
            <a:ext cx="1106487" cy="3072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ja-JP" altLang="en-US" sz="1800" dirty="0" smtClean="0"/>
              <a:t>編首講演</a:t>
            </a:r>
            <a:endParaRPr lang="ja-JP" altLang="en-US" sz="1800" dirty="0"/>
          </a:p>
        </p:txBody>
      </p:sp>
      <p:sp>
        <p:nvSpPr>
          <p:cNvPr id="2053" name="コンテンツ プレースホルダー 2">
            <a:extLst>
              <a:ext uri="{FF2B5EF4-FFF2-40B4-BE49-F238E27FC236}">
                <a16:creationId xmlns:a16="http://schemas.microsoft.com/office/drawing/2014/main" xmlns="" id="{68B2876A-CE7B-7014-27B5-C9933EB22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713" y="1269626"/>
            <a:ext cx="1115452" cy="308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ja-JP" altLang="en-US" sz="1800" dirty="0"/>
              <a:t>配信形式</a:t>
            </a:r>
          </a:p>
        </p:txBody>
      </p:sp>
      <p:sp>
        <p:nvSpPr>
          <p:cNvPr id="2054" name="コンテンツ プレースホルダー 2">
            <a:extLst>
              <a:ext uri="{FF2B5EF4-FFF2-40B4-BE49-F238E27FC236}">
                <a16:creationId xmlns:a16="http://schemas.microsoft.com/office/drawing/2014/main" xmlns="" id="{262BCC8D-7215-D65E-360A-B215A24A8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713" y="2255838"/>
            <a:ext cx="1097522" cy="31703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ja-JP" altLang="en-US" sz="1800" dirty="0"/>
              <a:t>特別講演</a:t>
            </a:r>
          </a:p>
        </p:txBody>
      </p:sp>
      <p:sp>
        <p:nvSpPr>
          <p:cNvPr id="2055" name="コンテンツ プレースホルダー 2">
            <a:extLst>
              <a:ext uri="{FF2B5EF4-FFF2-40B4-BE49-F238E27FC236}">
                <a16:creationId xmlns:a16="http://schemas.microsoft.com/office/drawing/2014/main" xmlns="" id="{89EA4F69-49B4-77A8-61D1-43BEDCA74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3617913"/>
            <a:ext cx="1107047" cy="31759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ja-JP" altLang="en-US" sz="1800" dirty="0"/>
              <a:t>総合討論</a:t>
            </a:r>
          </a:p>
        </p:txBody>
      </p:sp>
      <p:sp>
        <p:nvSpPr>
          <p:cNvPr id="2056" name="テキスト ボックス 7">
            <a:extLst>
              <a:ext uri="{FF2B5EF4-FFF2-40B4-BE49-F238E27FC236}">
                <a16:creationId xmlns:a16="http://schemas.microsoft.com/office/drawing/2014/main" xmlns="" id="{3EAD40E4-2096-B38B-AC1A-EC70ED1318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9950" y="706438"/>
            <a:ext cx="55784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>
                <a:latin typeface="Meiryo UI" panose="020B0604030504040204" pitchFamily="50" charset="-128"/>
                <a:ea typeface="Meiryo UI" panose="020B0604030504040204" pitchFamily="50" charset="-128"/>
              </a:rPr>
              <a:t>令和</a:t>
            </a:r>
            <a:r>
              <a:rPr lang="en-US" altLang="ja-JP"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r>
              <a:rPr lang="ja-JP" altLang="en-US">
                <a:latin typeface="Meiryo UI" panose="020B0604030504040204" pitchFamily="50" charset="-128"/>
                <a:ea typeface="Meiryo UI" panose="020B0604030504040204" pitchFamily="50" charset="-128"/>
              </a:rPr>
              <a:t>年１月１０日（水）</a:t>
            </a:r>
            <a:r>
              <a:rPr lang="en-US" altLang="ja-JP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>
                <a:latin typeface="Meiryo UI" panose="020B0604030504040204" pitchFamily="50" charset="-128"/>
                <a:ea typeface="Meiryo UI" panose="020B0604030504040204" pitchFamily="50" charset="-128"/>
              </a:rPr>
              <a:t>８</a:t>
            </a:r>
            <a:r>
              <a:rPr lang="en-US" altLang="ja-JP">
                <a:latin typeface="Meiryo UI" panose="020B0604030504040204" pitchFamily="50" charset="-128"/>
                <a:ea typeface="Meiryo UI" panose="020B0604030504040204" pitchFamily="50" charset="-128"/>
              </a:rPr>
              <a:t>:</a:t>
            </a:r>
            <a:r>
              <a:rPr lang="ja-JP" altLang="en-US">
                <a:latin typeface="Meiryo UI" panose="020B0604030504040204" pitchFamily="50" charset="-128"/>
                <a:ea typeface="Meiryo UI" panose="020B0604030504040204" pitchFamily="50" charset="-128"/>
              </a:rPr>
              <a:t>４５～</a:t>
            </a:r>
            <a:r>
              <a:rPr lang="en-US" altLang="ja-JP">
                <a:latin typeface="Meiryo UI" panose="020B0604030504040204" pitchFamily="50" charset="-128"/>
                <a:ea typeface="Meiryo UI" panose="020B0604030504040204" pitchFamily="50" charset="-128"/>
              </a:rPr>
              <a:t>20</a:t>
            </a:r>
            <a:r>
              <a:rPr lang="ja-JP" altLang="en-US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>
                <a:latin typeface="Meiryo UI" panose="020B0604030504040204" pitchFamily="50" charset="-128"/>
                <a:ea typeface="Meiryo UI" panose="020B0604030504040204" pitchFamily="50" charset="-128"/>
              </a:rPr>
              <a:t>15</a:t>
            </a:r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57" name="テキスト ボックス 8">
            <a:extLst>
              <a:ext uri="{FF2B5EF4-FFF2-40B4-BE49-F238E27FC236}">
                <a16:creationId xmlns:a16="http://schemas.microsoft.com/office/drawing/2014/main" xmlns="" id="{A1DA873A-5503-6FEB-1EC6-804809379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6938" y="1330325"/>
            <a:ext cx="55784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600">
                <a:latin typeface="Meiryo UI" panose="020B0604030504040204" pitchFamily="50" charset="-128"/>
                <a:ea typeface="Meiryo UI" panose="020B0604030504040204" pitchFamily="50" charset="-128"/>
              </a:rPr>
              <a:t>京王プラザホテル 本館</a:t>
            </a:r>
            <a:r>
              <a:rPr lang="en-US" altLang="ja-JP" sz="1600">
                <a:latin typeface="Meiryo UI" panose="020B0604030504040204" pitchFamily="50" charset="-128"/>
                <a:ea typeface="Meiryo UI" panose="020B0604030504040204" pitchFamily="50" charset="-128"/>
              </a:rPr>
              <a:t>44</a:t>
            </a:r>
            <a:r>
              <a:rPr lang="ja-JP" altLang="en-US" sz="1600">
                <a:latin typeface="Meiryo UI" panose="020B0604030504040204" pitchFamily="50" charset="-128"/>
                <a:ea typeface="Meiryo UI" panose="020B0604030504040204" pitchFamily="50" charset="-128"/>
              </a:rPr>
              <a:t>階「ハーモニー」</a:t>
            </a:r>
            <a:endParaRPr lang="en-US" altLang="ja-JP" sz="160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/>
            <a:r>
              <a:rPr lang="ja-JP" altLang="en-US" sz="1600">
                <a:latin typeface="Meiryo UI" panose="020B0604030504040204" pitchFamily="50" charset="-128"/>
                <a:ea typeface="Meiryo UI" panose="020B0604030504040204" pitchFamily="50" charset="-128"/>
              </a:rPr>
              <a:t>東京都新宿区西新宿</a:t>
            </a:r>
            <a:r>
              <a:rPr lang="en-US" altLang="ja-JP" sz="1600">
                <a:latin typeface="Meiryo UI" panose="020B0604030504040204" pitchFamily="50" charset="-128"/>
                <a:ea typeface="Meiryo UI" panose="020B0604030504040204" pitchFamily="50" charset="-128"/>
              </a:rPr>
              <a:t>2-2-1</a:t>
            </a:r>
            <a:r>
              <a:rPr lang="ja-JP" altLang="en-US" sz="160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1600">
                <a:latin typeface="Meiryo UI" panose="020B0604030504040204" pitchFamily="50" charset="-128"/>
                <a:ea typeface="Meiryo UI" panose="020B0604030504040204" pitchFamily="50" charset="-128"/>
              </a:rPr>
              <a:t>TEL</a:t>
            </a:r>
            <a:r>
              <a:rPr lang="ja-JP" altLang="en-US" sz="160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1600">
                <a:latin typeface="Meiryo UI" panose="020B0604030504040204" pitchFamily="50" charset="-128"/>
                <a:ea typeface="Meiryo UI" panose="020B0604030504040204" pitchFamily="50" charset="-128"/>
              </a:rPr>
              <a:t>03-3344-0111</a:t>
            </a:r>
            <a:r>
              <a:rPr lang="ja-JP" altLang="en-US" sz="160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sp>
        <p:nvSpPr>
          <p:cNvPr id="2058" name="テキスト ボックス 9">
            <a:extLst>
              <a:ext uri="{FF2B5EF4-FFF2-40B4-BE49-F238E27FC236}">
                <a16:creationId xmlns:a16="http://schemas.microsoft.com/office/drawing/2014/main" xmlns="" id="{EE7A9378-3FB2-9D37-21A5-556B50E24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9950" y="1053127"/>
            <a:ext cx="754212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11213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 defTabSz="811213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 defTabSz="811213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 defTabSz="811213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 defTabSz="811213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defTabSz="811213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defTabSz="811213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defTabSz="811213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defTabSz="811213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160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ハイブリッド</a:t>
            </a:r>
            <a:r>
              <a:rPr lang="ja-JP" altLang="en-US" sz="16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講演会　「会場＋</a:t>
            </a:r>
            <a:r>
              <a:rPr lang="en-US" altLang="ja-JP" sz="16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WEB</a:t>
            </a:r>
            <a:r>
              <a:rPr lang="ja-JP" altLang="en-US" sz="160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配信（防衛</a:t>
            </a:r>
            <a:r>
              <a:rPr lang="ja-JP" altLang="en-US" sz="16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医科</a:t>
            </a:r>
            <a:r>
              <a:rPr lang="ja-JP" altLang="en-US" sz="160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大学校卒業生以外は</a:t>
            </a:r>
            <a:r>
              <a:rPr lang="en-US" altLang="ja-JP" sz="160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WEB</a:t>
            </a:r>
            <a:r>
              <a:rPr lang="ja-JP" altLang="en-US" sz="160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）」</a:t>
            </a:r>
            <a:r>
              <a:rPr lang="ja-JP" altLang="en-US" sz="16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で開催</a:t>
            </a:r>
          </a:p>
        </p:txBody>
      </p:sp>
      <p:sp>
        <p:nvSpPr>
          <p:cNvPr id="2059" name="テキスト ボックス 10">
            <a:extLst>
              <a:ext uri="{FF2B5EF4-FFF2-40B4-BE49-F238E27FC236}">
                <a16:creationId xmlns:a16="http://schemas.microsoft.com/office/drawing/2014/main" xmlns="" id="{B628B690-6183-908E-65BC-A23A2F579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1897063"/>
            <a:ext cx="6778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6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「選択的</a:t>
            </a:r>
            <a:r>
              <a:rPr lang="en-US" altLang="ja-JP" sz="16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PPARα</a:t>
            </a:r>
            <a:r>
              <a:rPr lang="ja-JP" altLang="en-US" sz="16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モジュレーターの基礎と臨床」　興和株式会社　</a:t>
            </a:r>
            <a:r>
              <a:rPr lang="ja-JP" altLang="en-US" sz="11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ja-JP" sz="11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18</a:t>
            </a:r>
            <a:r>
              <a:rPr lang="ja-JP" altLang="en-US" sz="11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11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45</a:t>
            </a:r>
            <a:r>
              <a:rPr lang="ja-JP" altLang="en-US" sz="11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1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19</a:t>
            </a:r>
            <a:r>
              <a:rPr lang="ja-JP" altLang="en-US" sz="11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11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ja-JP" altLang="en-US" sz="11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</a:p>
        </p:txBody>
      </p:sp>
      <p:sp>
        <p:nvSpPr>
          <p:cNvPr id="2060" name="テキスト ボックス 11">
            <a:extLst>
              <a:ext uri="{FF2B5EF4-FFF2-40B4-BE49-F238E27FC236}">
                <a16:creationId xmlns:a16="http://schemas.microsoft.com/office/drawing/2014/main" xmlns="" id="{508F823A-49FF-B98A-DDC2-BFC040B9A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3775" y="2627313"/>
            <a:ext cx="686117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座長：</a:t>
            </a:r>
            <a:r>
              <a:rPr lang="zh-CN" altLang="en-US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東京慈恵会医科大学　臨床検査医学講座　教授</a:t>
            </a:r>
            <a:endParaRPr lang="en-US" altLang="zh-CN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 </a:t>
            </a:r>
            <a:r>
              <a:rPr lang="zh-CN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東京慈恵会医科大学附属柏病院　病院長　</a:t>
            </a:r>
            <a:r>
              <a:rPr lang="zh-CN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吉田 博</a:t>
            </a:r>
            <a:r>
              <a:rPr lang="zh-CN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先生</a:t>
            </a:r>
            <a:endParaRPr lang="ja-JP" altLang="en-US" sz="11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61" name="テキスト ボックス 12">
            <a:extLst>
              <a:ext uri="{FF2B5EF4-FFF2-40B4-BE49-F238E27FC236}">
                <a16:creationId xmlns:a16="http://schemas.microsoft.com/office/drawing/2014/main" xmlns="" id="{F7CC7467-C871-2523-FBC7-37D16C35F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2638" y="2246313"/>
            <a:ext cx="101393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000">
                <a:latin typeface="Meiryo UI" panose="020B0604030504040204" pitchFamily="50" charset="-128"/>
                <a:ea typeface="Meiryo UI" panose="020B0604030504040204" pitchFamily="50" charset="-128"/>
              </a:rPr>
              <a:t>『</a:t>
            </a:r>
            <a:r>
              <a:rPr lang="ja-JP" altLang="en-US" sz="2000">
                <a:latin typeface="Meiryo UI" panose="020B0604030504040204" pitchFamily="50" charset="-128"/>
                <a:ea typeface="Meiryo UI" panose="020B0604030504040204" pitchFamily="50" charset="-128"/>
              </a:rPr>
              <a:t>脂質異常症治療アップデートー動脈硬化性疾患予防ガイドライン</a:t>
            </a:r>
            <a:r>
              <a:rPr lang="en-US" altLang="ja-JP" sz="2000">
                <a:latin typeface="Meiryo UI" panose="020B0604030504040204" pitchFamily="50" charset="-128"/>
                <a:ea typeface="Meiryo UI" panose="020B0604030504040204" pitchFamily="50" charset="-128"/>
              </a:rPr>
              <a:t>2022</a:t>
            </a:r>
            <a:r>
              <a:rPr lang="ja-JP" altLang="en-US" sz="2000">
                <a:latin typeface="Meiryo UI" panose="020B0604030504040204" pitchFamily="50" charset="-128"/>
                <a:ea typeface="Meiryo UI" panose="020B0604030504040204" pitchFamily="50" charset="-128"/>
              </a:rPr>
              <a:t>を含めてー</a:t>
            </a:r>
            <a:r>
              <a:rPr lang="en-US" altLang="ja-JP" sz="2000">
                <a:latin typeface="Meiryo UI" panose="020B0604030504040204" pitchFamily="50" charset="-128"/>
                <a:ea typeface="Meiryo UI" panose="020B0604030504040204" pitchFamily="50" charset="-128"/>
              </a:rPr>
              <a:t>』</a:t>
            </a:r>
            <a:r>
              <a:rPr lang="ja-JP" altLang="en-US" sz="110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ja-JP" sz="1100">
                <a:latin typeface="Meiryo UI" panose="020B0604030504040204" pitchFamily="50" charset="-128"/>
                <a:ea typeface="Meiryo UI" panose="020B0604030504040204" pitchFamily="50" charset="-128"/>
              </a:rPr>
              <a:t>19</a:t>
            </a:r>
            <a:r>
              <a:rPr lang="ja-JP" altLang="en-US" sz="110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1100"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ja-JP" altLang="en-US" sz="1100"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100">
                <a:latin typeface="Meiryo UI" panose="020B0604030504040204" pitchFamily="50" charset="-128"/>
                <a:ea typeface="Meiryo UI" panose="020B0604030504040204" pitchFamily="50" charset="-128"/>
              </a:rPr>
              <a:t>19</a:t>
            </a:r>
            <a:r>
              <a:rPr lang="ja-JP" altLang="en-US" sz="110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1100">
                <a:latin typeface="Meiryo UI" panose="020B0604030504040204" pitchFamily="50" charset="-128"/>
                <a:ea typeface="Meiryo UI" panose="020B0604030504040204" pitchFamily="50" charset="-128"/>
              </a:rPr>
              <a:t>30</a:t>
            </a:r>
            <a:r>
              <a:rPr lang="ja-JP" altLang="en-US" sz="110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xmlns="" id="{26D1622D-497B-D1EF-E619-9FF643B9AA8B}"/>
              </a:ext>
            </a:extLst>
          </p:cNvPr>
          <p:cNvSpPr txBox="1"/>
          <p:nvPr/>
        </p:nvSpPr>
        <p:spPr>
          <a:xfrm>
            <a:off x="2268538" y="3198813"/>
            <a:ext cx="7502525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演者：防衛医科大学校 神経・抗加齢血管内科　教授　</a:t>
            </a:r>
            <a:r>
              <a:rPr lang="ja-JP" altLang="en-US" sz="2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池脇 克則</a:t>
            </a:r>
            <a:r>
              <a:rPr lang="ja-JP" altLang="en-US" sz="24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先生</a:t>
            </a:r>
            <a:endParaRPr lang="ja-JP" altLang="en-US" sz="105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63" name="テキスト ボックス 14">
            <a:extLst>
              <a:ext uri="{FF2B5EF4-FFF2-40B4-BE49-F238E27FC236}">
                <a16:creationId xmlns:a16="http://schemas.microsoft.com/office/drawing/2014/main" xmlns="" id="{6856FA8E-CE4B-98E0-2BD1-71389E327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1850" y="3595688"/>
            <a:ext cx="8099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000">
                <a:latin typeface="Meiryo UI" panose="020B0604030504040204" pitchFamily="50" charset="-128"/>
                <a:ea typeface="Meiryo UI" panose="020B0604030504040204" pitchFamily="50" charset="-128"/>
              </a:rPr>
              <a:t>『</a:t>
            </a:r>
            <a:r>
              <a:rPr lang="ja-JP" altLang="en-US" sz="2000">
                <a:latin typeface="Meiryo UI" panose="020B0604030504040204" pitchFamily="50" charset="-128"/>
                <a:ea typeface="Meiryo UI" panose="020B0604030504040204" pitchFamily="50" charset="-128"/>
              </a:rPr>
              <a:t>脂質代謝・動脈硬化を学んだ我々の道筋</a:t>
            </a:r>
            <a:r>
              <a:rPr lang="en-US" altLang="ja-JP" sz="2000">
                <a:latin typeface="Meiryo UI" panose="020B0604030504040204" pitchFamily="50" charset="-128"/>
                <a:ea typeface="Meiryo UI" panose="020B0604030504040204" pitchFamily="50" charset="-128"/>
              </a:rPr>
              <a:t>』</a:t>
            </a:r>
            <a:r>
              <a:rPr lang="ja-JP" altLang="en-US" sz="110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ja-JP" sz="1100">
                <a:latin typeface="Meiryo UI" panose="020B0604030504040204" pitchFamily="50" charset="-128"/>
                <a:ea typeface="Meiryo UI" panose="020B0604030504040204" pitchFamily="50" charset="-128"/>
              </a:rPr>
              <a:t>19</a:t>
            </a:r>
            <a:r>
              <a:rPr lang="ja-JP" altLang="en-US" sz="110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1100">
                <a:latin typeface="Meiryo UI" panose="020B0604030504040204" pitchFamily="50" charset="-128"/>
                <a:ea typeface="Meiryo UI" panose="020B0604030504040204" pitchFamily="50" charset="-128"/>
              </a:rPr>
              <a:t>30</a:t>
            </a:r>
            <a:r>
              <a:rPr lang="ja-JP" altLang="en-US" sz="1100"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100">
                <a:latin typeface="Meiryo UI" panose="020B0604030504040204" pitchFamily="50" charset="-128"/>
                <a:ea typeface="Meiryo UI" panose="020B0604030504040204" pitchFamily="50" charset="-128"/>
              </a:rPr>
              <a:t>20</a:t>
            </a:r>
            <a:r>
              <a:rPr lang="ja-JP" altLang="en-US" sz="110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1100">
                <a:latin typeface="Meiryo UI" panose="020B0604030504040204" pitchFamily="50" charset="-128"/>
                <a:ea typeface="Meiryo UI" panose="020B0604030504040204" pitchFamily="50" charset="-128"/>
              </a:rPr>
              <a:t>15</a:t>
            </a:r>
            <a:r>
              <a:rPr lang="ja-JP" altLang="en-US" sz="110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</a:p>
        </p:txBody>
      </p:sp>
      <p:sp>
        <p:nvSpPr>
          <p:cNvPr id="2064" name="テキスト ボックス 15">
            <a:extLst>
              <a:ext uri="{FF2B5EF4-FFF2-40B4-BE49-F238E27FC236}">
                <a16:creationId xmlns:a16="http://schemas.microsoft.com/office/drawing/2014/main" xmlns="" id="{B53B2492-15D2-E1CF-5421-9DA6C53E3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6475" y="3868738"/>
            <a:ext cx="68310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座長</a:t>
            </a:r>
            <a:r>
              <a:rPr lang="ja-JP" altLang="en-US">
                <a:solidFill>
                  <a:srgbClr val="000000"/>
                </a:solidFill>
                <a:latin typeface="Mei"/>
                <a:ea typeface="Meiryo UI" panose="020B0604030504040204" pitchFamily="50" charset="-128"/>
              </a:rPr>
              <a:t>：</a:t>
            </a:r>
            <a:r>
              <a:rPr lang="ja-JP" altLang="en-US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三越厚生事業団　　  </a:t>
            </a:r>
            <a:r>
              <a:rPr lang="ja-JP" altLang="en-US" sz="24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中村　治雄</a:t>
            </a:r>
            <a:r>
              <a:rPr lang="ja-JP" altLang="en-US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先生</a:t>
            </a:r>
            <a:endParaRPr lang="en-US" altLang="ja-JP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/>
            <a:r>
              <a:rPr lang="ja-JP" altLang="en-US" sz="20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　   　</a:t>
            </a:r>
            <a:r>
              <a:rPr lang="ja-JP" altLang="en-US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けやき内科 院長　　　</a:t>
            </a:r>
            <a:r>
              <a:rPr lang="ja-JP" altLang="en-US" sz="24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西脇  正人　</a:t>
            </a:r>
            <a:r>
              <a:rPr lang="ja-JP" altLang="en-US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先生</a:t>
            </a:r>
            <a:endParaRPr lang="ja-JP" altLang="en-US" sz="110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65" name="テキスト ボックス 53">
            <a:extLst>
              <a:ext uri="{FF2B5EF4-FFF2-40B4-BE49-F238E27FC236}">
                <a16:creationId xmlns:a16="http://schemas.microsoft.com/office/drawing/2014/main" xmlns="" id="{BA0D68B6-1B75-8247-8E10-D41C7D96AB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0238" y="4570413"/>
            <a:ext cx="9493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143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 defTabSz="4143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 defTabSz="4143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 defTabSz="4143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 defTabSz="4143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defTabSz="414338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defTabSz="414338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defTabSz="414338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defTabSz="414338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パネリスト：順天堂大学 医療科学部 臨床検査学科 教授　  </a:t>
            </a:r>
            <a:r>
              <a:rPr lang="ja-JP" altLang="en-US" sz="24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小倉 正恒 </a:t>
            </a:r>
            <a:r>
              <a:rPr lang="zh-CN" altLang="en-US" sz="18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先生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        　前陸上自衛隊衛生学校 学校長　　　　　　　　　　 </a:t>
            </a:r>
            <a:r>
              <a:rPr lang="ja-JP" altLang="en-US" sz="24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伊藤 利光 </a:t>
            </a:r>
            <a:r>
              <a:rPr lang="ja-JP" altLang="en-US" sz="18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先生</a:t>
            </a:r>
            <a:endParaRPr lang="en-US" altLang="ja-JP" sz="180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        　</a:t>
            </a:r>
            <a:r>
              <a:rPr lang="ja-JP" altLang="en-US" sz="1800">
                <a:latin typeface="Meiryo UI" panose="020B0604030504040204" pitchFamily="50" charset="-128"/>
                <a:ea typeface="Meiryo UI" panose="020B0604030504040204" pitchFamily="50" charset="-128"/>
              </a:rPr>
              <a:t>所沢ハートセンター付属しんとこ駅前クリニック 院長　</a:t>
            </a:r>
            <a:r>
              <a:rPr lang="ja-JP" altLang="en-US" sz="2400">
                <a:latin typeface="Meiryo UI" panose="020B0604030504040204" pitchFamily="50" charset="-128"/>
                <a:ea typeface="Meiryo UI" panose="020B0604030504040204" pitchFamily="50" charset="-128"/>
              </a:rPr>
              <a:t>綾織 誠人 </a:t>
            </a:r>
            <a:r>
              <a:rPr lang="ja-JP" altLang="en-US" sz="1800">
                <a:latin typeface="Meiryo UI" panose="020B0604030504040204" pitchFamily="50" charset="-128"/>
                <a:ea typeface="Meiryo UI" panose="020B0604030504040204" pitchFamily="50" charset="-128"/>
              </a:rPr>
              <a:t>先生</a:t>
            </a:r>
            <a:endParaRPr lang="zh-CN" altLang="en-US" sz="18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66" name="テキスト ボックス 17">
            <a:extLst>
              <a:ext uri="{FF2B5EF4-FFF2-40B4-BE49-F238E27FC236}">
                <a16:creationId xmlns:a16="http://schemas.microsoft.com/office/drawing/2014/main" xmlns="" id="{7E0A7977-F8D3-8133-7F76-2574FB564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4377" y="6453188"/>
            <a:ext cx="9641262" cy="338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16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共催</a:t>
            </a:r>
            <a:r>
              <a:rPr lang="ja-JP" altLang="en-US" sz="1600" dirty="0">
                <a:solidFill>
                  <a:srgbClr val="000000"/>
                </a:solidFill>
                <a:latin typeface="Mei"/>
                <a:ea typeface="Meiryo UI" panose="020B0604030504040204" pitchFamily="50" charset="-128"/>
              </a:rPr>
              <a:t>：東京都隊友会衛生支部　</a:t>
            </a:r>
            <a:r>
              <a:rPr lang="ja-JP" altLang="en-US" sz="1600" dirty="0" smtClean="0">
                <a:solidFill>
                  <a:srgbClr val="000000"/>
                </a:solidFill>
                <a:latin typeface="Mei"/>
                <a:ea typeface="Meiryo UI" panose="020B0604030504040204" pitchFamily="50" charset="-128"/>
              </a:rPr>
              <a:t>　桜</a:t>
            </a:r>
            <a:r>
              <a:rPr lang="ja-JP" altLang="en-US" sz="1600" dirty="0">
                <a:solidFill>
                  <a:srgbClr val="000000"/>
                </a:solidFill>
                <a:latin typeface="Mei"/>
                <a:ea typeface="Meiryo UI" panose="020B0604030504040204" pitchFamily="50" charset="-128"/>
              </a:rPr>
              <a:t>衛生医療フォーラム　</a:t>
            </a:r>
            <a:r>
              <a:rPr lang="ja-JP" altLang="en-US" sz="1600" dirty="0" smtClean="0">
                <a:solidFill>
                  <a:srgbClr val="000000"/>
                </a:solidFill>
                <a:latin typeface="Mei"/>
                <a:ea typeface="Meiryo UI" panose="020B0604030504040204" pitchFamily="50" charset="-128"/>
              </a:rPr>
              <a:t>　</a:t>
            </a:r>
            <a:r>
              <a:rPr lang="ja-JP" altLang="en-US" sz="160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興和</a:t>
            </a:r>
            <a:r>
              <a:rPr lang="ja-JP" altLang="en-US" sz="16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株式会社</a:t>
            </a:r>
          </a:p>
        </p:txBody>
      </p:sp>
      <p:sp>
        <p:nvSpPr>
          <p:cNvPr id="2067" name="テキスト ボックス 19">
            <a:extLst>
              <a:ext uri="{FF2B5EF4-FFF2-40B4-BE49-F238E27FC236}">
                <a16:creationId xmlns:a16="http://schemas.microsoft.com/office/drawing/2014/main" xmlns="" id="{A2B72B96-382D-F813-DCC0-40C315693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224" y="5545245"/>
            <a:ext cx="992145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 defTabSz="457200"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★参加申し込み方法★</a:t>
            </a:r>
            <a:endParaRPr lang="en-US" altLang="ja-JP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ja-JP" altLang="en-US" sz="1100" dirty="0">
                <a:solidFill>
                  <a:srgbClr val="000000"/>
                </a:solidFill>
                <a:latin typeface="Calibri" panose="020F0502020204030204" pitchFamily="34" charset="0"/>
              </a:rPr>
              <a:t>■右記</a:t>
            </a:r>
            <a:r>
              <a:rPr kumimoji="1" lang="en-US" altLang="ja-JP" sz="1100" dirty="0"/>
              <a:t>URL</a:t>
            </a:r>
            <a:r>
              <a:rPr kumimoji="1" lang="ja-JP" altLang="en-US" sz="1100" dirty="0"/>
              <a:t>または二次元コードより、事前登録ページへ</a:t>
            </a:r>
            <a:r>
              <a:rPr lang="ja-JP" altLang="en-US" sz="1100" dirty="0"/>
              <a:t>おすすみください。　　　　　　　　　　　　　　　　</a:t>
            </a:r>
            <a:r>
              <a:rPr lang="ja-JP" altLang="en-US" sz="1100" dirty="0" smtClean="0"/>
              <a:t>　　</a:t>
            </a:r>
            <a:r>
              <a:rPr lang="ja-JP" altLang="en-US" sz="1100" dirty="0"/>
              <a:t>　　</a:t>
            </a:r>
            <a:r>
              <a:rPr kumimoji="1" lang="en-US" altLang="ja-JP" sz="1400" b="1" u="sng" dirty="0"/>
              <a:t>https://kowa-web.com/s/G4PLC</a:t>
            </a:r>
            <a:endParaRPr lang="en-US" altLang="ja-JP" sz="1400" u="sng" dirty="0"/>
          </a:p>
          <a:p>
            <a:pPr eaLnBrk="1" hangingPunct="1"/>
            <a:r>
              <a:rPr lang="ja-JP" altLang="en-US" sz="1100" dirty="0">
                <a:solidFill>
                  <a:srgbClr val="000000"/>
                </a:solidFill>
                <a:latin typeface="Calibri" panose="020F0502020204030204" pitchFamily="34" charset="0"/>
              </a:rPr>
              <a:t>■登録画面より</a:t>
            </a:r>
            <a:r>
              <a:rPr lang="en-US" altLang="ja-JP" sz="1100" u="sng" dirty="0">
                <a:solidFill>
                  <a:srgbClr val="000000"/>
                </a:solidFill>
                <a:latin typeface="Calibri" panose="020F0502020204030204" pitchFamily="34" charset="0"/>
              </a:rPr>
              <a:t>WEB</a:t>
            </a:r>
            <a:r>
              <a:rPr lang="ja-JP" altLang="en-US" sz="1100" u="sng" dirty="0" smtClean="0">
                <a:solidFill>
                  <a:srgbClr val="000000"/>
                </a:solidFill>
                <a:latin typeface="Calibri" panose="020F0502020204030204" pitchFamily="34" charset="0"/>
              </a:rPr>
              <a:t>視聴（防衛医大卒業生以外は</a:t>
            </a:r>
            <a:r>
              <a:rPr lang="en-US" altLang="ja-JP" sz="1100" u="sng" dirty="0" smtClean="0">
                <a:solidFill>
                  <a:srgbClr val="000000"/>
                </a:solidFill>
                <a:latin typeface="Calibri" panose="020F0502020204030204" pitchFamily="34" charset="0"/>
              </a:rPr>
              <a:t>WEB</a:t>
            </a:r>
            <a:r>
              <a:rPr lang="ja-JP" altLang="en-US" sz="1100" u="sng" dirty="0" smtClean="0">
                <a:solidFill>
                  <a:srgbClr val="000000"/>
                </a:solidFill>
                <a:latin typeface="Calibri" panose="020F0502020204030204" pitchFamily="34" charset="0"/>
              </a:rPr>
              <a:t>）</a:t>
            </a:r>
            <a:r>
              <a:rPr lang="ja-JP" altLang="en-US" sz="11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また</a:t>
            </a:r>
            <a:r>
              <a:rPr lang="ja-JP" altLang="en-US" sz="1100" dirty="0">
                <a:solidFill>
                  <a:srgbClr val="000000"/>
                </a:solidFill>
                <a:latin typeface="Calibri" panose="020F0502020204030204" pitchFamily="34" charset="0"/>
              </a:rPr>
              <a:t>は</a:t>
            </a:r>
            <a:r>
              <a:rPr lang="ja-JP" altLang="en-US" sz="1100" u="sng" dirty="0">
                <a:solidFill>
                  <a:srgbClr val="000000"/>
                </a:solidFill>
                <a:latin typeface="Calibri" panose="020F0502020204030204" pitchFamily="34" charset="0"/>
              </a:rPr>
              <a:t>会場参加ど</a:t>
            </a:r>
            <a:r>
              <a:rPr lang="ja-JP" altLang="en-US" sz="1100" dirty="0">
                <a:solidFill>
                  <a:srgbClr val="000000"/>
                </a:solidFill>
                <a:latin typeface="Calibri" panose="020F0502020204030204" pitchFamily="34" charset="0"/>
              </a:rPr>
              <a:t>ちらかをご選択ください。</a:t>
            </a:r>
          </a:p>
          <a:p>
            <a:pPr eaLnBrk="1" hangingPunct="1"/>
            <a:r>
              <a:rPr lang="ja-JP" altLang="en-US" sz="1100" dirty="0">
                <a:solidFill>
                  <a:srgbClr val="000000"/>
                </a:solidFill>
                <a:latin typeface="Calibri" panose="020F0502020204030204" pitchFamily="34" charset="0"/>
              </a:rPr>
              <a:t>■登録完了後、視聴用</a:t>
            </a:r>
            <a:r>
              <a:rPr lang="en-US" altLang="ja-JP" sz="1100" dirty="0">
                <a:solidFill>
                  <a:srgbClr val="000000"/>
                </a:solidFill>
                <a:latin typeface="Calibri" panose="020F0502020204030204" pitchFamily="34" charset="0"/>
              </a:rPr>
              <a:t>URL</a:t>
            </a:r>
            <a:r>
              <a:rPr lang="ja-JP" altLang="en-US" sz="1100" dirty="0">
                <a:solidFill>
                  <a:srgbClr val="000000"/>
                </a:solidFill>
                <a:latin typeface="Calibri" panose="020F0502020204030204" pitchFamily="34" charset="0"/>
              </a:rPr>
              <a:t>をメールにて送付いたします。届かない場合には、お手数です</a:t>
            </a:r>
            <a:r>
              <a:rPr lang="ja-JP" altLang="en-US" sz="11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が興和株式会社担当者</a:t>
            </a:r>
            <a:r>
              <a:rPr lang="ja-JP" altLang="en-US" sz="1100" dirty="0">
                <a:solidFill>
                  <a:srgbClr val="000000"/>
                </a:solidFill>
                <a:latin typeface="Calibri" panose="020F0502020204030204" pitchFamily="34" charset="0"/>
              </a:rPr>
              <a:t>（中川　</a:t>
            </a:r>
            <a:r>
              <a:rPr lang="en-US" altLang="ja-JP" sz="1100" dirty="0">
                <a:solidFill>
                  <a:srgbClr val="000000"/>
                </a:solidFill>
                <a:latin typeface="Calibri" panose="020F0502020204030204" pitchFamily="34" charset="0"/>
              </a:rPr>
              <a:t>TEL (03) </a:t>
            </a:r>
            <a:r>
              <a:rPr lang="en-US" altLang="ja-JP" sz="11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3229-3235</a:t>
            </a:r>
            <a:r>
              <a:rPr lang="ja-JP" altLang="en-US" sz="11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）まで</a:t>
            </a:r>
            <a:r>
              <a:rPr lang="ja-JP" altLang="en-US" sz="1100" dirty="0">
                <a:solidFill>
                  <a:srgbClr val="000000"/>
                </a:solidFill>
                <a:latin typeface="Calibri" panose="020F0502020204030204" pitchFamily="34" charset="0"/>
              </a:rPr>
              <a:t>お問い合わせください。</a:t>
            </a:r>
            <a:endParaRPr lang="en-US" altLang="ja-JP" sz="11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2068" name="図 20">
            <a:extLst>
              <a:ext uri="{FF2B5EF4-FFF2-40B4-BE49-F238E27FC236}">
                <a16:creationId xmlns:a16="http://schemas.microsoft.com/office/drawing/2014/main" xmlns="" id="{A40EFC07-EDAC-A082-66F1-7C9A13760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210" y="5015706"/>
            <a:ext cx="955278" cy="955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Ｐゴシック"/>
        <a:ea typeface="ＭＳ Ｐゴシック"/>
        <a:cs typeface=""/>
      </a:majorFont>
      <a:minorFont>
        <a:latin typeface="ＭＳ Ｐゴシック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22392F13-109E-404A-8250-CFD6FEB70F48}" vid="{23E64650-F422-4C82-B116-6A4615ED501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119</TotalTime>
  <Words>165</Words>
  <Application>Microsoft Office PowerPoint</Application>
  <PresentationFormat>ワイド画面</PresentationFormat>
  <Paragraphs>26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</vt:lpstr>
      <vt:lpstr>Meiryo UI</vt:lpstr>
      <vt:lpstr>ＭＳ Ｐゴシック</vt:lpstr>
      <vt:lpstr>Arial</vt:lpstr>
      <vt:lpstr>Calibri</vt:lpstr>
      <vt:lpstr>Office テーマ</vt:lpstr>
      <vt:lpstr>第41回 桜衛生医療フォーラム・第28回 隊友会衛生支部会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第41回 桜衛生医療フォーラム・第28回 隊友会衛生支部会</dc:title>
  <dc:creator>羽柴 拓郎</dc:creator>
  <cp:lastModifiedBy>薬剤師会</cp:lastModifiedBy>
  <cp:revision>8</cp:revision>
  <cp:lastPrinted>2024-01-05T03:50:35Z</cp:lastPrinted>
  <dcterms:created xsi:type="dcterms:W3CDTF">2023-11-07T12:01:08Z</dcterms:created>
  <dcterms:modified xsi:type="dcterms:W3CDTF">2024-01-05T03:50:48Z</dcterms:modified>
</cp:coreProperties>
</file>