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5"/>
  </p:notesMasterIdLst>
  <p:sldIdLst>
    <p:sldId id="271" r:id="rId3"/>
    <p:sldId id="273" r:id="rId4"/>
  </p:sldIdLst>
  <p:sldSz cx="6858000" cy="9906000" type="A4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70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E6"/>
    <a:srgbClr val="FF99CC"/>
    <a:srgbClr val="FFE6FF"/>
    <a:srgbClr val="F6CCE3"/>
    <a:srgbClr val="FF7C80"/>
    <a:srgbClr val="FF5050"/>
    <a:srgbClr val="FF6699"/>
    <a:srgbClr val="CC3300"/>
    <a:srgbClr val="FF9933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352" autoAdjust="0"/>
    <p:restoredTop sz="90269" autoAdjust="0"/>
  </p:normalViewPr>
  <p:slideViewPr>
    <p:cSldViewPr>
      <p:cViewPr varScale="1">
        <p:scale>
          <a:sx n="73" d="100"/>
          <a:sy n="73" d="100"/>
        </p:scale>
        <p:origin x="3156" y="54"/>
      </p:cViewPr>
      <p:guideLst>
        <p:guide orient="horz" pos="507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258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智之 奥平" userId="3587cfc43debe392" providerId="LiveId" clId="{1F2123FA-C020-486F-B643-3C967953E4BE}"/>
    <pc:docChg chg="custSel addSld delSld modSld">
      <pc:chgData name="智之 奥平" userId="3587cfc43debe392" providerId="LiveId" clId="{1F2123FA-C020-486F-B643-3C967953E4BE}" dt="2023-12-30T08:26:30.623" v="30" actId="47"/>
      <pc:docMkLst>
        <pc:docMk/>
      </pc:docMkLst>
      <pc:sldChg chg="modSp mod">
        <pc:chgData name="智之 奥平" userId="3587cfc43debe392" providerId="LiveId" clId="{1F2123FA-C020-486F-B643-3C967953E4BE}" dt="2023-12-30T08:23:26.394" v="20" actId="20577"/>
        <pc:sldMkLst>
          <pc:docMk/>
          <pc:sldMk cId="3942559401" sldId="271"/>
        </pc:sldMkLst>
        <pc:spChg chg="mod">
          <ac:chgData name="智之 奥平" userId="3587cfc43debe392" providerId="LiveId" clId="{1F2123FA-C020-486F-B643-3C967953E4BE}" dt="2023-12-30T08:23:26.394" v="20" actId="20577"/>
          <ac:spMkLst>
            <pc:docMk/>
            <pc:sldMk cId="3942559401" sldId="271"/>
            <ac:spMk id="3" creationId="{8230375F-DCCF-BACB-15CC-2FEBC15EAC0F}"/>
          </ac:spMkLst>
        </pc:spChg>
        <pc:spChg chg="mod">
          <ac:chgData name="智之 奥平" userId="3587cfc43debe392" providerId="LiveId" clId="{1F2123FA-C020-486F-B643-3C967953E4BE}" dt="2023-12-30T08:00:48.887" v="10" actId="20577"/>
          <ac:spMkLst>
            <pc:docMk/>
            <pc:sldMk cId="3942559401" sldId="271"/>
            <ac:spMk id="5126" creationId="{72591329-7E50-4EDF-A43E-B70CBEB65C76}"/>
          </ac:spMkLst>
        </pc:spChg>
      </pc:sldChg>
      <pc:sldChg chg="modSp mod">
        <pc:chgData name="智之 奥平" userId="3587cfc43debe392" providerId="LiveId" clId="{1F2123FA-C020-486F-B643-3C967953E4BE}" dt="2023-12-30T08:23:46.565" v="25" actId="1076"/>
        <pc:sldMkLst>
          <pc:docMk/>
          <pc:sldMk cId="2968128750" sldId="273"/>
        </pc:sldMkLst>
        <pc:spChg chg="mod">
          <ac:chgData name="智之 奥平" userId="3587cfc43debe392" providerId="LiveId" clId="{1F2123FA-C020-486F-B643-3C967953E4BE}" dt="2023-12-30T08:23:46.565" v="25" actId="1076"/>
          <ac:spMkLst>
            <pc:docMk/>
            <pc:sldMk cId="2968128750" sldId="273"/>
            <ac:spMk id="7170" creationId="{519D64AC-F3D0-4272-B7DC-A097D65EDBB5}"/>
          </ac:spMkLst>
        </pc:spChg>
      </pc:sldChg>
      <pc:sldChg chg="addSp modSp new del mod">
        <pc:chgData name="智之 奥平" userId="3587cfc43debe392" providerId="LiveId" clId="{1F2123FA-C020-486F-B643-3C967953E4BE}" dt="2023-12-30T08:26:30.623" v="30" actId="47"/>
        <pc:sldMkLst>
          <pc:docMk/>
          <pc:sldMk cId="606793087" sldId="274"/>
        </pc:sldMkLst>
        <pc:picChg chg="add">
          <ac:chgData name="智之 奥平" userId="3587cfc43debe392" providerId="LiveId" clId="{1F2123FA-C020-486F-B643-3C967953E4BE}" dt="2023-12-30T08:24:53.391" v="27" actId="22"/>
          <ac:picMkLst>
            <pc:docMk/>
            <pc:sldMk cId="606793087" sldId="274"/>
            <ac:picMk id="3" creationId="{FCDAAD81-C935-D204-2C09-A3E914E2817C}"/>
          </ac:picMkLst>
        </pc:picChg>
        <pc:picChg chg="add mod">
          <ac:chgData name="智之 奥平" userId="3587cfc43debe392" providerId="LiveId" clId="{1F2123FA-C020-486F-B643-3C967953E4BE}" dt="2023-12-30T08:25:58.028" v="29" actId="1076"/>
          <ac:picMkLst>
            <pc:docMk/>
            <pc:sldMk cId="606793087" sldId="274"/>
            <ac:picMk id="5" creationId="{F8B31538-1E6F-033B-4347-34C957EA59A1}"/>
          </ac:picMkLst>
        </pc:picChg>
      </pc:sldChg>
      <pc:sldChg chg="addSp delSp modSp new del mod">
        <pc:chgData name="智之 奥平" userId="3587cfc43debe392" providerId="LiveId" clId="{1F2123FA-C020-486F-B643-3C967953E4BE}" dt="2023-12-30T08:07:04.245" v="16" actId="47"/>
        <pc:sldMkLst>
          <pc:docMk/>
          <pc:sldMk cId="2635041893" sldId="274"/>
        </pc:sldMkLst>
        <pc:picChg chg="add del mod">
          <ac:chgData name="智之 奥平" userId="3587cfc43debe392" providerId="LiveId" clId="{1F2123FA-C020-486F-B643-3C967953E4BE}" dt="2023-12-30T08:01:01.779" v="11" actId="478"/>
          <ac:picMkLst>
            <pc:docMk/>
            <pc:sldMk cId="2635041893" sldId="274"/>
            <ac:picMk id="3" creationId="{F130743B-6831-5610-E530-A58D73C0FC55}"/>
          </ac:picMkLst>
        </pc:picChg>
        <pc:picChg chg="add">
          <ac:chgData name="智之 奥平" userId="3587cfc43debe392" providerId="LiveId" clId="{1F2123FA-C020-486F-B643-3C967953E4BE}" dt="2023-12-30T08:02:06.392" v="15" actId="22"/>
          <ac:picMkLst>
            <pc:docMk/>
            <pc:sldMk cId="2635041893" sldId="274"/>
            <ac:picMk id="4" creationId="{AC8C797B-910B-0CF4-16C1-8394A48C46C1}"/>
          </ac:picMkLst>
        </pc:picChg>
        <pc:picChg chg="add mod modCrop">
          <ac:chgData name="智之 奥平" userId="3587cfc43debe392" providerId="LiveId" clId="{1F2123FA-C020-486F-B643-3C967953E4BE}" dt="2023-12-30T08:01:25.926" v="14" actId="14100"/>
          <ac:picMkLst>
            <pc:docMk/>
            <pc:sldMk cId="2635041893" sldId="274"/>
            <ac:picMk id="5" creationId="{77133B61-E667-5AC5-D47C-A91FBDAF872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xmlns="" id="{F1A00845-A05D-4CE5-B937-525F6C001F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7BE9CC83-7D31-49CE-8075-1EAE7CB716F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27A4EC6-2CAF-4EC3-8676-6C6831E144EA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xmlns="" id="{C042A690-B930-41B7-BC61-7E8A2FA02E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xmlns="" id="{F5FB0011-4D21-41EE-B99F-99562B52F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7F723E45-92D6-4C93-8942-45F33D58578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0313F903-6E2E-45DE-8D24-27B194C5C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39FE458-CC1E-4EE5-A1E6-020EF9872A9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3385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xmlns="" id="{1D1BA23B-79F5-44A6-9DB6-9AD83CA640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xmlns="" id="{C93C525D-6F6B-4BC8-B040-729C19FCEF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ja-JP" dirty="0"/>
              <a:t>https://</a:t>
            </a:r>
            <a:r>
              <a:rPr lang="en-US" altLang="ja-JP" dirty="0" err="1"/>
              <a:t>passmarket.yahoo.co.jp</a:t>
            </a:r>
            <a:r>
              <a:rPr lang="en-US" altLang="ja-JP" dirty="0"/>
              <a:t>/event/show/detail/0209qgf00ug31.html</a:t>
            </a:r>
          </a:p>
          <a:p>
            <a:pPr>
              <a:defRPr/>
            </a:pPr>
            <a:endParaRPr lang="en-US" altLang="ja-JP" dirty="0"/>
          </a:p>
          <a:p>
            <a:pPr>
              <a:defRPr/>
            </a:pPr>
            <a:r>
              <a:rPr lang="ja-JP" altLang="en-US" dirty="0"/>
              <a:t>★医療関係者限定のセミナーです★</a:t>
            </a:r>
          </a:p>
          <a:p>
            <a:pPr>
              <a:defRPr/>
            </a:pPr>
            <a:r>
              <a:rPr lang="ja-JP" altLang="en-US" dirty="0"/>
              <a:t>「医療関係者」であれば、どなたでも、どの地域の方でもご参加いただけます。</a:t>
            </a:r>
          </a:p>
          <a:p>
            <a:pPr>
              <a:defRPr/>
            </a:pPr>
            <a:r>
              <a:rPr lang="ja-JP" altLang="en-US" dirty="0"/>
              <a:t>（先着</a:t>
            </a:r>
            <a:r>
              <a:rPr lang="en-US" altLang="ja-JP" dirty="0"/>
              <a:t>50</a:t>
            </a:r>
            <a:r>
              <a:rPr lang="ja-JP" altLang="en-US" dirty="0"/>
              <a:t>名限定</a:t>
            </a:r>
            <a:r>
              <a:rPr lang="en-US" altLang="ja-JP" dirty="0"/>
              <a:t>)</a:t>
            </a:r>
          </a:p>
          <a:p>
            <a:pPr>
              <a:defRPr/>
            </a:pPr>
            <a:endParaRPr lang="en-US" altLang="ja-JP" dirty="0"/>
          </a:p>
          <a:p>
            <a:pPr>
              <a:defRPr/>
            </a:pPr>
            <a:r>
              <a:rPr lang="ja-JP" altLang="en-US" dirty="0"/>
              <a:t>お申込み完了メールが届かない場合は、事務局にご連絡ください。</a:t>
            </a:r>
          </a:p>
          <a:p>
            <a:pPr>
              <a:defRPr/>
            </a:pPr>
            <a:r>
              <a:rPr lang="ja-JP" altLang="en-US" dirty="0"/>
              <a:t>お申し込みが完了しなかった可能性が考えられますので、システム上で登録の確認をさせていただきます。</a:t>
            </a:r>
            <a:r>
              <a:rPr lang="en-US" altLang="ja-JP" dirty="0"/>
              <a:t>(</a:t>
            </a:r>
            <a:r>
              <a:rPr lang="en-US" altLang="ja-JP" dirty="0" err="1"/>
              <a:t>kampo.doctor@gmail.com</a:t>
            </a:r>
            <a:r>
              <a:rPr lang="en-US" altLang="ja-JP" dirty="0"/>
              <a:t>)</a:t>
            </a:r>
          </a:p>
          <a:p>
            <a:pPr>
              <a:defRPr/>
            </a:pPr>
            <a:r>
              <a:rPr lang="en-US" altLang="ja-JP" dirty="0"/>
              <a:t> </a:t>
            </a:r>
          </a:p>
          <a:p>
            <a:pPr>
              <a:defRPr/>
            </a:pPr>
            <a:r>
              <a:rPr lang="ja-JP" altLang="en-US" dirty="0"/>
              <a:t>第</a:t>
            </a:r>
            <a:r>
              <a:rPr lang="en-US" altLang="ja-JP" dirty="0"/>
              <a:t>61</a:t>
            </a:r>
            <a:r>
              <a:rPr lang="ja-JP" altLang="en-US" dirty="0"/>
              <a:t>回 埼玉若手漢方医会</a:t>
            </a:r>
          </a:p>
          <a:p>
            <a:pPr>
              <a:defRPr/>
            </a:pPr>
            <a:r>
              <a:rPr lang="ja-JP" altLang="en-US" dirty="0"/>
              <a:t>日時：</a:t>
            </a:r>
            <a:r>
              <a:rPr lang="en-US" altLang="ja-JP" dirty="0"/>
              <a:t>2024</a:t>
            </a:r>
            <a:r>
              <a:rPr lang="ja-JP" altLang="en-US" dirty="0"/>
              <a:t>年</a:t>
            </a:r>
            <a:r>
              <a:rPr lang="en-US" altLang="ja-JP" dirty="0"/>
              <a:t>3</a:t>
            </a:r>
            <a:r>
              <a:rPr lang="ja-JP" altLang="en-US" dirty="0"/>
              <a:t>月</a:t>
            </a:r>
            <a:r>
              <a:rPr lang="en-US" altLang="ja-JP" dirty="0"/>
              <a:t>27</a:t>
            </a:r>
            <a:r>
              <a:rPr lang="ja-JP" altLang="en-US" dirty="0"/>
              <a:t>日（水）</a:t>
            </a:r>
            <a:r>
              <a:rPr lang="en-US" altLang="ja-JP" dirty="0"/>
              <a:t>19:00〜21:00 </a:t>
            </a:r>
          </a:p>
          <a:p>
            <a:pPr>
              <a:defRPr/>
            </a:pPr>
            <a:r>
              <a:rPr lang="ja-JP" altLang="en-US" dirty="0"/>
              <a:t>形式：</a:t>
            </a:r>
            <a:r>
              <a:rPr lang="en-US" altLang="ja-JP" dirty="0"/>
              <a:t>WEB</a:t>
            </a:r>
            <a:r>
              <a:rPr lang="ja-JP" altLang="en-US" dirty="0"/>
              <a:t>ライブ配信</a:t>
            </a:r>
          </a:p>
          <a:p>
            <a:pPr>
              <a:defRPr/>
            </a:pPr>
            <a:r>
              <a:rPr lang="ja-JP" altLang="en-US" dirty="0"/>
              <a:t> </a:t>
            </a:r>
          </a:p>
          <a:p>
            <a:pPr>
              <a:defRPr/>
            </a:pPr>
            <a:r>
              <a:rPr lang="ja-JP" altLang="en-US" dirty="0"/>
              <a:t>～プログラム～</a:t>
            </a:r>
          </a:p>
          <a:p>
            <a:pPr>
              <a:defRPr/>
            </a:pPr>
            <a:r>
              <a:rPr lang="ja-JP" altLang="en-US" dirty="0"/>
              <a:t>開会の辞</a:t>
            </a:r>
          </a:p>
          <a:p>
            <a:pPr>
              <a:defRPr/>
            </a:pPr>
            <a:r>
              <a:rPr lang="en-US" altLang="ja-JP" dirty="0"/>
              <a:t>19:00</a:t>
            </a:r>
            <a:r>
              <a:rPr lang="ja-JP" altLang="en-US" dirty="0"/>
              <a:t>～</a:t>
            </a:r>
            <a:r>
              <a:rPr lang="en-US" altLang="ja-JP" dirty="0"/>
              <a:t>19:20   </a:t>
            </a:r>
            <a:r>
              <a:rPr lang="ja-JP" altLang="en-US" dirty="0"/>
              <a:t>教育講演</a:t>
            </a:r>
            <a:r>
              <a:rPr lang="en-US" altLang="ja-JP" dirty="0"/>
              <a:t>Ⅰ</a:t>
            </a:r>
          </a:p>
          <a:p>
            <a:pPr>
              <a:defRPr/>
            </a:pPr>
            <a:r>
              <a:rPr lang="en-US" altLang="ja-JP" dirty="0"/>
              <a:t>19:20</a:t>
            </a:r>
            <a:r>
              <a:rPr lang="ja-JP" altLang="en-US" dirty="0"/>
              <a:t>～</a:t>
            </a:r>
            <a:r>
              <a:rPr lang="en-US" altLang="ja-JP" dirty="0"/>
              <a:t>19:55</a:t>
            </a:r>
            <a:r>
              <a:rPr lang="ja-JP" altLang="en-US" dirty="0"/>
              <a:t>　教育講演</a:t>
            </a:r>
            <a:r>
              <a:rPr lang="en-US" altLang="ja-JP" dirty="0"/>
              <a:t>Ⅱ</a:t>
            </a:r>
          </a:p>
          <a:p>
            <a:pPr>
              <a:defRPr/>
            </a:pPr>
            <a:r>
              <a:rPr lang="en-US" altLang="ja-JP" dirty="0"/>
              <a:t>19:55</a:t>
            </a:r>
            <a:r>
              <a:rPr lang="ja-JP" altLang="en-US" dirty="0"/>
              <a:t>～</a:t>
            </a:r>
            <a:r>
              <a:rPr lang="en-US" altLang="ja-JP" dirty="0"/>
              <a:t>20:30   </a:t>
            </a:r>
            <a:r>
              <a:rPr lang="ja-JP" altLang="en-US" dirty="0"/>
              <a:t>特別講演</a:t>
            </a:r>
          </a:p>
          <a:p>
            <a:pPr>
              <a:defRPr/>
            </a:pPr>
            <a:r>
              <a:rPr lang="en-US" altLang="ja-JP" dirty="0"/>
              <a:t>20:30</a:t>
            </a:r>
            <a:r>
              <a:rPr lang="ja-JP" altLang="en-US" dirty="0"/>
              <a:t>～</a:t>
            </a:r>
            <a:r>
              <a:rPr lang="en-US" altLang="ja-JP" dirty="0"/>
              <a:t>21:00   </a:t>
            </a:r>
            <a:r>
              <a:rPr lang="ja-JP" altLang="en-US" dirty="0"/>
              <a:t>質疑応答</a:t>
            </a:r>
          </a:p>
          <a:p>
            <a:pPr>
              <a:defRPr/>
            </a:pPr>
            <a:r>
              <a:rPr lang="ja-JP" altLang="en-US" dirty="0"/>
              <a:t>閉会の辞</a:t>
            </a:r>
          </a:p>
          <a:p>
            <a:pPr>
              <a:defRPr/>
            </a:pPr>
            <a:r>
              <a:rPr lang="ja-JP" altLang="en-US" dirty="0"/>
              <a:t>（</a:t>
            </a:r>
            <a:r>
              <a:rPr lang="en-US" altLang="ja-JP" dirty="0"/>
              <a:t>18</a:t>
            </a:r>
            <a:r>
              <a:rPr lang="ja-JP" altLang="en-US" dirty="0"/>
              <a:t>：</a:t>
            </a:r>
            <a:r>
              <a:rPr lang="en-US" altLang="ja-JP" dirty="0"/>
              <a:t>40</a:t>
            </a:r>
            <a:r>
              <a:rPr lang="ja-JP" altLang="en-US" dirty="0"/>
              <a:t>より入室可能</a:t>
            </a:r>
            <a:r>
              <a:rPr lang="en-US" altLang="ja-JP" dirty="0"/>
              <a:t>)</a:t>
            </a:r>
          </a:p>
          <a:p>
            <a:pPr>
              <a:defRPr/>
            </a:pPr>
            <a:endParaRPr lang="en-US" altLang="ja-JP" dirty="0"/>
          </a:p>
          <a:p>
            <a:pPr>
              <a:defRPr/>
            </a:pPr>
            <a:r>
              <a:rPr lang="en-US" altLang="ja-JP" dirty="0"/>
              <a:t>《</a:t>
            </a:r>
            <a:r>
              <a:rPr lang="ja-JP" altLang="en-US" dirty="0"/>
              <a:t>教育講演</a:t>
            </a:r>
            <a:r>
              <a:rPr lang="en-US" altLang="ja-JP" dirty="0"/>
              <a:t>Ⅰ》 20</a:t>
            </a:r>
            <a:r>
              <a:rPr lang="ja-JP" altLang="en-US" dirty="0"/>
              <a:t>分</a:t>
            </a:r>
          </a:p>
          <a:p>
            <a:pPr>
              <a:defRPr/>
            </a:pPr>
            <a:r>
              <a:rPr lang="en-US" altLang="ja-JP" dirty="0"/>
              <a:t>『 </a:t>
            </a:r>
            <a:r>
              <a:rPr lang="ja-JP" altLang="en-US" dirty="0"/>
              <a:t>美しさを引き出す栄養と漢方 </a:t>
            </a:r>
            <a:r>
              <a:rPr lang="en-US" altLang="ja-JP" dirty="0"/>
              <a:t>』</a:t>
            </a:r>
          </a:p>
          <a:p>
            <a:pPr>
              <a:defRPr/>
            </a:pPr>
            <a:r>
              <a:rPr lang="ja-JP" altLang="en-US" dirty="0"/>
              <a:t>中村 光（なかむら ひかり）先生</a:t>
            </a:r>
          </a:p>
          <a:p>
            <a:pPr>
              <a:defRPr/>
            </a:pPr>
            <a:r>
              <a:rPr lang="ja-JP" altLang="en-US" dirty="0"/>
              <a:t>株式会社</a:t>
            </a:r>
            <a:r>
              <a:rPr lang="en-US" altLang="ja-JP" dirty="0"/>
              <a:t>Fun Vivid</a:t>
            </a:r>
          </a:p>
          <a:p>
            <a:pPr>
              <a:defRPr/>
            </a:pPr>
            <a:r>
              <a:rPr lang="ja-JP" altLang="en-US" dirty="0"/>
              <a:t>管理栄養士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en-US" altLang="ja-JP" dirty="0"/>
              <a:t>《</a:t>
            </a:r>
            <a:r>
              <a:rPr lang="ja-JP" altLang="en-US" dirty="0"/>
              <a:t>教育講演</a:t>
            </a:r>
            <a:r>
              <a:rPr lang="en-US" altLang="ja-JP" dirty="0"/>
              <a:t>Ⅱ》 35</a:t>
            </a:r>
            <a:r>
              <a:rPr lang="ja-JP" altLang="en-US" dirty="0"/>
              <a:t>分</a:t>
            </a:r>
          </a:p>
          <a:p>
            <a:pPr>
              <a:defRPr/>
            </a:pPr>
            <a:r>
              <a:rPr lang="en-US" altLang="ja-JP" dirty="0"/>
              <a:t>『 </a:t>
            </a:r>
            <a:r>
              <a:rPr lang="ja-JP" altLang="en-US" dirty="0"/>
              <a:t>アンチエイジングにおける栄養と漢方</a:t>
            </a:r>
            <a:r>
              <a:rPr lang="en-US" altLang="ja-JP" dirty="0"/>
              <a:t>』</a:t>
            </a:r>
          </a:p>
          <a:p>
            <a:pPr>
              <a:defRPr/>
            </a:pPr>
            <a:r>
              <a:rPr lang="ja-JP" altLang="en-US" dirty="0"/>
              <a:t>奥平 智之（おくだいら ともゆき）先生　</a:t>
            </a:r>
          </a:p>
          <a:p>
            <a:pPr>
              <a:defRPr/>
            </a:pPr>
            <a:r>
              <a:rPr lang="ja-JP" altLang="en-US" dirty="0"/>
              <a:t>医療法人山口病院 副院長</a:t>
            </a:r>
          </a:p>
          <a:p>
            <a:pPr>
              <a:defRPr/>
            </a:pPr>
            <a:r>
              <a:rPr lang="ja-JP" altLang="en-US" dirty="0"/>
              <a:t>日本栄養精神医学研究会 会長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en-US" altLang="ja-JP" dirty="0"/>
              <a:t>《</a:t>
            </a:r>
            <a:r>
              <a:rPr lang="ja-JP" altLang="en-US" dirty="0"/>
              <a:t>特別講演</a:t>
            </a:r>
            <a:r>
              <a:rPr lang="en-US" altLang="ja-JP" dirty="0"/>
              <a:t>》 35</a:t>
            </a:r>
            <a:r>
              <a:rPr lang="ja-JP" altLang="en-US" dirty="0"/>
              <a:t>分</a:t>
            </a:r>
          </a:p>
          <a:p>
            <a:pPr>
              <a:defRPr/>
            </a:pPr>
            <a:r>
              <a:rPr lang="en-US" altLang="ja-JP" dirty="0"/>
              <a:t>『 </a:t>
            </a:r>
            <a:r>
              <a:rPr lang="ja-JP" altLang="en-US" dirty="0"/>
              <a:t>美容の栄養療法と漢方 </a:t>
            </a:r>
            <a:r>
              <a:rPr lang="en-US" altLang="ja-JP" dirty="0"/>
              <a:t>』</a:t>
            </a:r>
          </a:p>
          <a:p>
            <a:pPr>
              <a:defRPr/>
            </a:pPr>
            <a:r>
              <a:rPr lang="ja-JP" altLang="en-US" dirty="0"/>
              <a:t>寺田 伸一（てらだ しんいち）先生</a:t>
            </a:r>
          </a:p>
          <a:p>
            <a:pPr>
              <a:defRPr/>
            </a:pPr>
            <a:r>
              <a:rPr lang="ja-JP" altLang="en-US" dirty="0"/>
              <a:t>医療法人社団茉悠乃会 船橋ゆーかりクリニック</a:t>
            </a:r>
          </a:p>
          <a:p>
            <a:pPr>
              <a:defRPr/>
            </a:pPr>
            <a:r>
              <a:rPr lang="ja-JP" altLang="en-US" dirty="0"/>
              <a:t>院長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ja-JP" altLang="en-US" dirty="0"/>
              <a:t>開会の辞　ハックドラッグ汐入薬局 　　　　　　　　　　　薬剤師　風間 治子先生</a:t>
            </a:r>
          </a:p>
          <a:p>
            <a:pPr>
              <a:defRPr/>
            </a:pPr>
            <a:r>
              <a:rPr lang="ja-JP" altLang="en-US" dirty="0"/>
              <a:t>閉会の辞　医療法人社団</a:t>
            </a:r>
            <a:r>
              <a:rPr lang="en-US" altLang="ja-JP" dirty="0"/>
              <a:t>TLC</a:t>
            </a:r>
            <a:r>
              <a:rPr lang="ja-JP" altLang="en-US" dirty="0"/>
              <a:t>医療会 ブレインケアクリニック 院長　  飯田 英信先生　</a:t>
            </a:r>
          </a:p>
          <a:p>
            <a:pPr>
              <a:defRPr/>
            </a:pPr>
            <a:r>
              <a:rPr lang="ja-JP" altLang="en-US" dirty="0"/>
              <a:t>総合司会   奥平 智之 先生　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en-US" altLang="ja-JP" dirty="0"/>
              <a:t>〜</a:t>
            </a:r>
            <a:r>
              <a:rPr lang="ja-JP" altLang="en-US" dirty="0"/>
              <a:t>参加対象</a:t>
            </a:r>
            <a:r>
              <a:rPr lang="en-US" altLang="ja-JP" dirty="0"/>
              <a:t>〜</a:t>
            </a:r>
          </a:p>
          <a:p>
            <a:pPr>
              <a:defRPr/>
            </a:pPr>
            <a:r>
              <a:rPr lang="ja-JP" altLang="en-US" dirty="0"/>
              <a:t>漢方治療や食養生に興味をお持ちの医療関係者であれば、どなたでもどの地域の方でもご参加いただけます。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en-US" altLang="ja-JP" dirty="0"/>
              <a:t>〜</a:t>
            </a:r>
            <a:r>
              <a:rPr lang="ja-JP" altLang="en-US" dirty="0"/>
              <a:t>参加費</a:t>
            </a:r>
            <a:r>
              <a:rPr lang="en-US" altLang="ja-JP" dirty="0"/>
              <a:t>〜</a:t>
            </a:r>
          </a:p>
          <a:p>
            <a:pPr>
              <a:defRPr/>
            </a:pPr>
            <a:r>
              <a:rPr lang="en-US" altLang="ja-JP" dirty="0"/>
              <a:t>6,000</a:t>
            </a:r>
            <a:r>
              <a:rPr lang="ja-JP" altLang="en-US" dirty="0"/>
              <a:t>円（締切日以降のお申し込みは</a:t>
            </a:r>
            <a:r>
              <a:rPr lang="en-US" altLang="ja-JP" dirty="0"/>
              <a:t>1,000</a:t>
            </a:r>
            <a:r>
              <a:rPr lang="ja-JP" altLang="en-US" dirty="0"/>
              <a:t>円追加）</a:t>
            </a:r>
          </a:p>
          <a:p>
            <a:pPr>
              <a:defRPr/>
            </a:pPr>
            <a:r>
              <a:rPr lang="en-US" altLang="ja-JP" dirty="0"/>
              <a:t>※</a:t>
            </a:r>
            <a:r>
              <a:rPr lang="ja-JP" altLang="en-US" dirty="0"/>
              <a:t>お支払い後のご返金は、如何なる理由でも致しかねますので、ご了承の上、お申込みお願いいたします。</a:t>
            </a:r>
          </a:p>
          <a:p>
            <a:pPr>
              <a:defRPr/>
            </a:pPr>
            <a:r>
              <a:rPr lang="en-US" altLang="ja-JP" dirty="0"/>
              <a:t>※</a:t>
            </a:r>
            <a:r>
              <a:rPr lang="ja-JP" altLang="en-US" dirty="0"/>
              <a:t>領収書の発行はいたしませんが、クレジットカードの利用明細が経費計上に使えます。</a:t>
            </a:r>
          </a:p>
          <a:p>
            <a:pPr>
              <a:defRPr/>
            </a:pPr>
            <a:r>
              <a:rPr lang="ja-JP" altLang="en-US" dirty="0"/>
              <a:t>  </a:t>
            </a:r>
          </a:p>
          <a:p>
            <a:pPr>
              <a:defRPr/>
            </a:pPr>
            <a:r>
              <a:rPr lang="en-US" altLang="ja-JP" dirty="0"/>
              <a:t>〜</a:t>
            </a:r>
            <a:r>
              <a:rPr lang="ja-JP" altLang="en-US" dirty="0"/>
              <a:t>参加方法</a:t>
            </a:r>
            <a:r>
              <a:rPr lang="en-US" altLang="ja-JP" dirty="0"/>
              <a:t>〜 </a:t>
            </a:r>
          </a:p>
          <a:p>
            <a:pPr>
              <a:defRPr/>
            </a:pPr>
            <a:r>
              <a:rPr lang="ja-JP" altLang="en-US" dirty="0"/>
              <a:t>お申し込みの際にご登録いただいたメールアドレスに、後日</a:t>
            </a:r>
            <a:r>
              <a:rPr lang="en-US" altLang="ja-JP" dirty="0"/>
              <a:t>Zoom</a:t>
            </a:r>
            <a:r>
              <a:rPr lang="ja-JP" altLang="en-US" dirty="0"/>
              <a:t>のリンク先をお送りいたします。</a:t>
            </a:r>
          </a:p>
          <a:p>
            <a:pPr>
              <a:defRPr/>
            </a:pPr>
            <a:r>
              <a:rPr lang="en-US" altLang="ja-JP" dirty="0"/>
              <a:t>※3/20</a:t>
            </a:r>
            <a:r>
              <a:rPr lang="ja-JP" altLang="en-US" dirty="0"/>
              <a:t>までにお申し込み下さい。</a:t>
            </a:r>
          </a:p>
          <a:p>
            <a:pPr>
              <a:defRPr/>
            </a:pPr>
            <a:r>
              <a:rPr lang="en-US" altLang="ja-JP" dirty="0"/>
              <a:t>Zoom</a:t>
            </a:r>
            <a:r>
              <a:rPr lang="ja-JP" altLang="en-US" dirty="0"/>
              <a:t>上の表記名は、お申し込みの際のお名前と同じでお願いいたします。</a:t>
            </a:r>
          </a:p>
          <a:p>
            <a:pPr>
              <a:defRPr/>
            </a:pPr>
            <a:r>
              <a:rPr lang="ja-JP" altLang="en-US" dirty="0"/>
              <a:t>確認ができた場合にのみ、ミーティングルームに入室ができます。</a:t>
            </a:r>
          </a:p>
          <a:p>
            <a:pPr>
              <a:defRPr/>
            </a:pPr>
            <a:r>
              <a:rPr lang="ja-JP" altLang="en-US" dirty="0"/>
              <a:t>音声はオフでのご参加をお願いいたします。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en-US" altLang="ja-JP" dirty="0"/>
              <a:t>※Zoom</a:t>
            </a:r>
            <a:r>
              <a:rPr lang="ja-JP" altLang="en-US" dirty="0"/>
              <a:t>で開催いたしますので、</a:t>
            </a:r>
            <a:r>
              <a:rPr lang="en-US" altLang="ja-JP" dirty="0"/>
              <a:t>Zoom</a:t>
            </a:r>
            <a:r>
              <a:rPr lang="ja-JP" altLang="en-US" dirty="0"/>
              <a:t>のダウンロードが必要になります。</a:t>
            </a:r>
          </a:p>
          <a:p>
            <a:pPr>
              <a:defRPr/>
            </a:pPr>
            <a:r>
              <a:rPr lang="en-US" altLang="ja-JP" dirty="0"/>
              <a:t>※</a:t>
            </a:r>
            <a:r>
              <a:rPr lang="ja-JP" altLang="en-US" dirty="0"/>
              <a:t>案内のメールが届かない場合、事務局までご連絡お願いいたします。</a:t>
            </a:r>
          </a:p>
          <a:p>
            <a:pPr>
              <a:defRPr/>
            </a:pPr>
            <a:r>
              <a:rPr lang="en-US" altLang="ja-JP" dirty="0"/>
              <a:t>(</a:t>
            </a:r>
            <a:r>
              <a:rPr lang="en-US" altLang="ja-JP" dirty="0" err="1"/>
              <a:t>kampo.doctor@gmail.com</a:t>
            </a:r>
            <a:r>
              <a:rPr lang="en-US" altLang="ja-JP" dirty="0"/>
              <a:t>)</a:t>
            </a:r>
          </a:p>
          <a:p>
            <a:pPr>
              <a:defRPr/>
            </a:pPr>
            <a:endParaRPr lang="en-US" altLang="ja-JP" dirty="0"/>
          </a:p>
          <a:p>
            <a:pPr>
              <a:defRPr/>
            </a:pPr>
            <a:r>
              <a:rPr lang="en-US" altLang="ja-JP" dirty="0"/>
              <a:t>--------------------------------------------</a:t>
            </a:r>
          </a:p>
          <a:p>
            <a:pPr>
              <a:defRPr/>
            </a:pPr>
            <a:r>
              <a:rPr lang="en-US" altLang="ja-JP" dirty="0"/>
              <a:t>【</a:t>
            </a:r>
            <a:r>
              <a:rPr lang="ja-JP" altLang="en-US" dirty="0"/>
              <a:t>特別講演：寺田伸一先生</a:t>
            </a:r>
            <a:r>
              <a:rPr lang="en-US" altLang="ja-JP" dirty="0"/>
              <a:t>】</a:t>
            </a:r>
          </a:p>
          <a:p>
            <a:pPr>
              <a:defRPr/>
            </a:pPr>
            <a:r>
              <a:rPr lang="en-US" altLang="ja-JP" dirty="0"/>
              <a:t>〜</a:t>
            </a:r>
            <a:r>
              <a:rPr lang="ja-JP" altLang="en-US" dirty="0"/>
              <a:t>メッセージ</a:t>
            </a:r>
            <a:r>
              <a:rPr lang="en-US" altLang="ja-JP" dirty="0"/>
              <a:t>〜</a:t>
            </a:r>
          </a:p>
          <a:p>
            <a:pPr>
              <a:defRPr/>
            </a:pPr>
            <a:r>
              <a:rPr lang="en-US" altLang="ja-JP" dirty="0"/>
              <a:t>『</a:t>
            </a:r>
            <a:r>
              <a:rPr lang="ja-JP" altLang="en-US" dirty="0"/>
              <a:t>美容の栄養療法と漢方：内側からのアプローチで変わる肌の健康</a:t>
            </a:r>
            <a:r>
              <a:rPr lang="en-US" altLang="ja-JP" dirty="0"/>
              <a:t>』</a:t>
            </a:r>
          </a:p>
          <a:p>
            <a:pPr>
              <a:defRPr/>
            </a:pPr>
            <a:r>
              <a:rPr lang="ja-JP" altLang="en-US" dirty="0"/>
              <a:t>美容医療の新たな地平を切り拓く「美容の栄養療法と漢方」に焦点を当てます。肌のトラブル、特にしみ、くすみ、毛穴の問題は多くの方々が抱える悩みです。これらの肌の課題に対し、漢方と栄養学の観点からの解決策を提案します。</a:t>
            </a:r>
          </a:p>
          <a:p>
            <a:pPr>
              <a:defRPr/>
            </a:pPr>
            <a:r>
              <a:rPr lang="ja-JP" altLang="en-US" dirty="0"/>
              <a:t>私が実践する美容医療では、タンパク質、ビタミン、特に亜鉛などのミネラルを含む栄養療法が、メラニンの生成を抑制し、毛穴の改善に寄与することを、最新の皮膚分析機器「アンテラ</a:t>
            </a:r>
            <a:r>
              <a:rPr lang="en-US" altLang="ja-JP" dirty="0"/>
              <a:t>3D</a:t>
            </a:r>
            <a:r>
              <a:rPr lang="ja-JP" altLang="en-US" dirty="0"/>
              <a:t>」を使用して実証しました。この発見は、美容機器による治療前の栄養状態の改善が、治療の効果を高める可能性を示唆しています。</a:t>
            </a:r>
          </a:p>
          <a:p>
            <a:pPr>
              <a:defRPr/>
            </a:pPr>
            <a:r>
              <a:rPr lang="ja-JP" altLang="en-US" dirty="0"/>
              <a:t>本セミナーでは、実践的な栄養療法と漢方の知識を結びつけ、肌の健康を内側から支える方法をご紹介します。漢方の深い知恵と栄養療法の組み合わせにより、美容医療の新しいアプローチを探求しましょう。</a:t>
            </a:r>
          </a:p>
          <a:p>
            <a:pPr>
              <a:defRPr/>
            </a:pPr>
            <a:r>
              <a:rPr lang="ja-JP" altLang="en-US" dirty="0"/>
              <a:t>　</a:t>
            </a:r>
          </a:p>
          <a:p>
            <a:pPr>
              <a:defRPr/>
            </a:pPr>
            <a:r>
              <a:rPr lang="ja-JP" altLang="en-US" dirty="0"/>
              <a:t>＜略歴＞</a:t>
            </a:r>
          </a:p>
          <a:p>
            <a:pPr>
              <a:defRPr/>
            </a:pPr>
            <a:r>
              <a:rPr lang="en-US" altLang="ja-JP" dirty="0"/>
              <a:t>1962</a:t>
            </a:r>
            <a:r>
              <a:rPr lang="ja-JP" altLang="en-US" dirty="0"/>
              <a:t>年　広島県福山市生まれ</a:t>
            </a:r>
          </a:p>
          <a:p>
            <a:pPr>
              <a:defRPr/>
            </a:pPr>
            <a:r>
              <a:rPr lang="en-US" altLang="ja-JP" dirty="0"/>
              <a:t>1987</a:t>
            </a:r>
            <a:r>
              <a:rPr lang="ja-JP" altLang="en-US" dirty="0"/>
              <a:t>年　広島大学医学部卒</a:t>
            </a:r>
          </a:p>
          <a:p>
            <a:pPr>
              <a:defRPr/>
            </a:pPr>
            <a:r>
              <a:rPr lang="ja-JP" altLang="en-US" dirty="0"/>
              <a:t> 　　　　東京女子医科大学形成外科</a:t>
            </a:r>
          </a:p>
          <a:p>
            <a:pPr>
              <a:defRPr/>
            </a:pPr>
            <a:r>
              <a:rPr lang="en-US" altLang="ja-JP" dirty="0"/>
              <a:t>2000</a:t>
            </a:r>
            <a:r>
              <a:rPr lang="ja-JP" altLang="en-US" dirty="0"/>
              <a:t>年　ハーバード大学医学部マサチューセッツ総合病院</a:t>
            </a:r>
          </a:p>
          <a:p>
            <a:pPr>
              <a:defRPr/>
            </a:pPr>
            <a:r>
              <a:rPr lang="en-US" altLang="ja-JP" dirty="0"/>
              <a:t>2002</a:t>
            </a:r>
            <a:r>
              <a:rPr lang="ja-JP" altLang="en-US" dirty="0"/>
              <a:t>年　国立病院機構災害医療センター</a:t>
            </a:r>
          </a:p>
          <a:p>
            <a:pPr>
              <a:defRPr/>
            </a:pPr>
            <a:r>
              <a:rPr lang="en-US" altLang="ja-JP" dirty="0"/>
              <a:t>2007</a:t>
            </a:r>
            <a:r>
              <a:rPr lang="ja-JP" altLang="en-US" dirty="0"/>
              <a:t>年　東京女子医科大学八千代医療センター</a:t>
            </a:r>
          </a:p>
          <a:p>
            <a:pPr>
              <a:defRPr/>
            </a:pPr>
            <a:r>
              <a:rPr lang="en-US" altLang="ja-JP" dirty="0"/>
              <a:t>2009</a:t>
            </a:r>
            <a:r>
              <a:rPr lang="ja-JP" altLang="en-US" dirty="0"/>
              <a:t>年　船橋ゆーかりクリニック開業</a:t>
            </a:r>
          </a:p>
          <a:p>
            <a:pPr>
              <a:defRPr/>
            </a:pPr>
            <a:r>
              <a:rPr lang="en-US" altLang="ja-JP" dirty="0"/>
              <a:t>2016</a:t>
            </a:r>
            <a:r>
              <a:rPr lang="ja-JP" altLang="en-US" dirty="0"/>
              <a:t>年　医療法人社団茉悠乃会設立</a:t>
            </a:r>
          </a:p>
          <a:p>
            <a:pPr>
              <a:defRPr/>
            </a:pPr>
            <a:r>
              <a:rPr lang="ja-JP" altLang="en-US" dirty="0"/>
              <a:t>＜資格・活動＞</a:t>
            </a:r>
          </a:p>
          <a:p>
            <a:pPr>
              <a:defRPr/>
            </a:pPr>
            <a:r>
              <a:rPr lang="ja-JP" altLang="en-US" dirty="0"/>
              <a:t>医師、医学博士</a:t>
            </a:r>
          </a:p>
          <a:p>
            <a:pPr>
              <a:defRPr/>
            </a:pPr>
            <a:r>
              <a:rPr lang="ja-JP" altLang="en-US" dirty="0"/>
              <a:t>日本専門医機構認定形成外科専門医</a:t>
            </a:r>
          </a:p>
          <a:p>
            <a:pPr>
              <a:defRPr/>
            </a:pPr>
            <a:r>
              <a:rPr lang="ja-JP" altLang="en-US" dirty="0"/>
              <a:t>日本スポーツ協会公認スポーツドクター</a:t>
            </a:r>
          </a:p>
          <a:p>
            <a:pPr>
              <a:defRPr/>
            </a:pPr>
            <a:r>
              <a:rPr lang="en-US" altLang="ja-JP" dirty="0"/>
              <a:t>ONP</a:t>
            </a:r>
          </a:p>
          <a:p>
            <a:pPr>
              <a:defRPr/>
            </a:pPr>
            <a:r>
              <a:rPr lang="ja-JP" altLang="en-US" dirty="0"/>
              <a:t>ミス・ジャパン　評議員</a:t>
            </a:r>
          </a:p>
          <a:p>
            <a:pPr>
              <a:defRPr/>
            </a:pPr>
            <a:r>
              <a:rPr lang="ja-JP" altLang="en-US" dirty="0"/>
              <a:t>日本栄養精神医学研究会 会員</a:t>
            </a:r>
          </a:p>
          <a:p>
            <a:pPr>
              <a:defRPr/>
            </a:pPr>
            <a:r>
              <a:rPr lang="ja-JP" altLang="en-US" dirty="0"/>
              <a:t>クリニックでは、形成外科だけでなく、皮膚科や美容医療にも精通し、標準治療に加えて、栄養療法の重要性をシンプルに伝えることを目指している。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en-US" altLang="ja-JP" dirty="0"/>
              <a:t>〜</a:t>
            </a:r>
            <a:r>
              <a:rPr lang="ja-JP" altLang="en-US" dirty="0"/>
              <a:t>奥平会長より</a:t>
            </a:r>
            <a:r>
              <a:rPr lang="en-US" altLang="ja-JP" dirty="0"/>
              <a:t>〜</a:t>
            </a:r>
          </a:p>
          <a:p>
            <a:pPr>
              <a:defRPr/>
            </a:pPr>
            <a:r>
              <a:rPr lang="ja-JP" altLang="en-US" dirty="0"/>
              <a:t>美容の栄養療法のスペシャリストのドクターで、日本栄養精神医学研究会</a:t>
            </a:r>
            <a:r>
              <a:rPr lang="en-US" altLang="ja-JP" dirty="0"/>
              <a:t>2023</a:t>
            </a:r>
            <a:r>
              <a:rPr lang="ja-JP" altLang="en-US" dirty="0"/>
              <a:t>年総会</a:t>
            </a:r>
            <a:r>
              <a:rPr lang="en-US" altLang="ja-JP" dirty="0"/>
              <a:t>in</a:t>
            </a:r>
            <a:r>
              <a:rPr lang="ja-JP" altLang="en-US" dirty="0"/>
              <a:t>東京にご参加された先生です。</a:t>
            </a:r>
          </a:p>
          <a:p>
            <a:pPr>
              <a:defRPr/>
            </a:pPr>
            <a:r>
              <a:rPr lang="ja-JP" altLang="en-US" dirty="0"/>
              <a:t>わかりやすく、皆さまが明日から使える実践的な内容の講義をしてくれます。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en-US" altLang="ja-JP" dirty="0"/>
              <a:t>【</a:t>
            </a:r>
            <a:r>
              <a:rPr lang="ja-JP" altLang="en-US" dirty="0"/>
              <a:t>教育講演：中村光先生</a:t>
            </a:r>
            <a:r>
              <a:rPr lang="en-US" altLang="ja-JP" dirty="0"/>
              <a:t>】</a:t>
            </a:r>
          </a:p>
          <a:p>
            <a:pPr>
              <a:defRPr/>
            </a:pPr>
            <a:r>
              <a:rPr lang="en-US" altLang="ja-JP" dirty="0"/>
              <a:t>〜</a:t>
            </a:r>
            <a:r>
              <a:rPr lang="ja-JP" altLang="en-US" dirty="0"/>
              <a:t>メッセージ</a:t>
            </a:r>
            <a:r>
              <a:rPr lang="en-US" altLang="ja-JP" dirty="0"/>
              <a:t>〜</a:t>
            </a:r>
          </a:p>
          <a:p>
            <a:pPr>
              <a:defRPr/>
            </a:pPr>
            <a:r>
              <a:rPr lang="ja-JP" altLang="en-US" dirty="0"/>
              <a:t>３ヶ月という短期間でも、アトピーやシミが薄くなった事例も踏まえてお話しします。</a:t>
            </a:r>
          </a:p>
          <a:p>
            <a:pPr>
              <a:defRPr/>
            </a:pPr>
            <a:r>
              <a:rPr lang="ja-JP" altLang="en-US" dirty="0"/>
              <a:t>＜略歴＞</a:t>
            </a:r>
          </a:p>
          <a:p>
            <a:pPr>
              <a:defRPr/>
            </a:pPr>
            <a:r>
              <a:rPr lang="en-US" altLang="ja-JP" dirty="0"/>
              <a:t>2011</a:t>
            </a:r>
            <a:r>
              <a:rPr lang="ja-JP" altLang="en-US" dirty="0"/>
              <a:t>年　東部療育センター配属</a:t>
            </a:r>
          </a:p>
          <a:p>
            <a:pPr>
              <a:defRPr/>
            </a:pPr>
            <a:r>
              <a:rPr lang="en-US" altLang="ja-JP" dirty="0"/>
              <a:t>2012</a:t>
            </a:r>
            <a:r>
              <a:rPr lang="ja-JP" altLang="en-US" dirty="0"/>
              <a:t>年　特別養護老人ホーム配属</a:t>
            </a:r>
          </a:p>
          <a:p>
            <a:pPr>
              <a:defRPr/>
            </a:pPr>
            <a:r>
              <a:rPr lang="en-US" altLang="ja-JP" dirty="0"/>
              <a:t>2014</a:t>
            </a:r>
            <a:r>
              <a:rPr lang="ja-JP" altLang="en-US" dirty="0"/>
              <a:t>年　都内私立保育園配属</a:t>
            </a:r>
          </a:p>
          <a:p>
            <a:pPr>
              <a:defRPr/>
            </a:pPr>
            <a:r>
              <a:rPr lang="en-US" altLang="ja-JP" dirty="0"/>
              <a:t>2017</a:t>
            </a:r>
            <a:r>
              <a:rPr lang="ja-JP" altLang="en-US" dirty="0"/>
              <a:t>年　パーソナル栄養指導開始</a:t>
            </a:r>
          </a:p>
          <a:p>
            <a:pPr>
              <a:defRPr/>
            </a:pPr>
            <a:r>
              <a:rPr lang="en-US" altLang="ja-JP" dirty="0"/>
              <a:t>2020</a:t>
            </a:r>
            <a:r>
              <a:rPr lang="ja-JP" altLang="en-US" dirty="0"/>
              <a:t>年　特定保健指導開始</a:t>
            </a:r>
          </a:p>
          <a:p>
            <a:pPr>
              <a:defRPr/>
            </a:pPr>
            <a:r>
              <a:rPr lang="en-US" altLang="ja-JP" dirty="0"/>
              <a:t>2022</a:t>
            </a:r>
            <a:r>
              <a:rPr lang="ja-JP" altLang="en-US" dirty="0"/>
              <a:t>年　オンライン栄養講座の運営に従事</a:t>
            </a:r>
          </a:p>
          <a:p>
            <a:pPr>
              <a:defRPr/>
            </a:pPr>
            <a:r>
              <a:rPr lang="ja-JP" altLang="en-US" dirty="0"/>
              <a:t>＜資格・活動＞</a:t>
            </a:r>
          </a:p>
          <a:p>
            <a:pPr>
              <a:defRPr/>
            </a:pPr>
            <a:r>
              <a:rPr lang="ja-JP" altLang="en-US" dirty="0"/>
              <a:t>管理栄養士、調理師、臨床分子栄養医学研究会認定カウンセラー</a:t>
            </a:r>
          </a:p>
          <a:p>
            <a:pPr>
              <a:defRPr/>
            </a:pPr>
            <a:r>
              <a:rPr lang="ja-JP" altLang="en-US" dirty="0"/>
              <a:t>＜趣味＞</a:t>
            </a:r>
          </a:p>
          <a:p>
            <a:pPr>
              <a:defRPr/>
            </a:pPr>
            <a:r>
              <a:rPr lang="en-US" altLang="ja-JP" dirty="0"/>
              <a:t>100km</a:t>
            </a:r>
            <a:r>
              <a:rPr lang="ja-JP" altLang="en-US" dirty="0"/>
              <a:t>ウォーキング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en-US" altLang="ja-JP" dirty="0"/>
              <a:t>【</a:t>
            </a:r>
            <a:r>
              <a:rPr lang="ja-JP" altLang="en-US" dirty="0"/>
              <a:t>教育講演：奥平智之先生</a:t>
            </a:r>
            <a:r>
              <a:rPr lang="en-US" altLang="ja-JP" dirty="0"/>
              <a:t>】</a:t>
            </a:r>
          </a:p>
          <a:p>
            <a:pPr>
              <a:defRPr/>
            </a:pPr>
            <a:r>
              <a:rPr lang="en-US" altLang="ja-JP" dirty="0"/>
              <a:t>〜</a:t>
            </a:r>
            <a:r>
              <a:rPr lang="ja-JP" altLang="en-US" dirty="0"/>
              <a:t>メッセージ</a:t>
            </a:r>
            <a:r>
              <a:rPr lang="en-US" altLang="ja-JP" dirty="0"/>
              <a:t>〜</a:t>
            </a:r>
          </a:p>
          <a:p>
            <a:pPr>
              <a:defRPr/>
            </a:pPr>
            <a:r>
              <a:rPr lang="ja-JP" altLang="en-US" dirty="0"/>
              <a:t>今回は、「アンチエイジング」をテーマにお話いたします。お楽しみに。</a:t>
            </a:r>
          </a:p>
          <a:p>
            <a:pPr>
              <a:defRPr/>
            </a:pPr>
            <a:endParaRPr lang="ja-JP" altLang="en-US" dirty="0"/>
          </a:p>
          <a:p>
            <a:pPr>
              <a:defRPr/>
            </a:pPr>
            <a:r>
              <a:rPr lang="ja-JP" altLang="en-US" dirty="0"/>
              <a:t>＜資格・活動＞</a:t>
            </a:r>
          </a:p>
          <a:p>
            <a:pPr>
              <a:defRPr/>
            </a:pPr>
            <a:r>
              <a:rPr lang="ja-JP" altLang="en-US" dirty="0"/>
              <a:t>精神科専門医・漢方専門医・認知症専門医</a:t>
            </a:r>
          </a:p>
          <a:p>
            <a:pPr>
              <a:defRPr/>
            </a:pPr>
            <a:r>
              <a:rPr lang="ja-JP" altLang="en-US" dirty="0"/>
              <a:t>日本栄養精神医学研究会　会長</a:t>
            </a:r>
          </a:p>
          <a:p>
            <a:pPr>
              <a:defRPr/>
            </a:pPr>
            <a:r>
              <a:rPr lang="ja-JP" altLang="en-US" dirty="0"/>
              <a:t>埼玉若手漢方医会 会長／東京若手漢方医会 会長</a:t>
            </a:r>
          </a:p>
          <a:p>
            <a:pPr>
              <a:defRPr/>
            </a:pPr>
            <a:r>
              <a:rPr lang="ja-JP" altLang="en-US" dirty="0"/>
              <a:t>日本うつ病学会評議員</a:t>
            </a:r>
          </a:p>
          <a:p>
            <a:pPr>
              <a:defRPr/>
            </a:pPr>
            <a:r>
              <a:rPr lang="ja-JP" altLang="en-US" dirty="0"/>
              <a:t>日本スポーツ精神医学会 理事</a:t>
            </a:r>
          </a:p>
          <a:p>
            <a:pPr>
              <a:defRPr/>
            </a:pPr>
            <a:r>
              <a:rPr lang="ja-JP" altLang="en-US" dirty="0"/>
              <a:t>日本スポーツ協会公認スポーツドクター</a:t>
            </a:r>
          </a:p>
          <a:p>
            <a:pPr>
              <a:defRPr/>
            </a:pPr>
            <a:r>
              <a:rPr lang="ja-JP" altLang="en-US" dirty="0"/>
              <a:t>日本未病システム学会 評議員</a:t>
            </a:r>
          </a:p>
          <a:p>
            <a:pPr>
              <a:defRPr/>
            </a:pPr>
            <a:r>
              <a:rPr lang="ja-JP" altLang="en-US" dirty="0"/>
              <a:t>埼玉県公安委員会指定医</a:t>
            </a:r>
            <a:r>
              <a:rPr lang="en-US" altLang="ja-JP" dirty="0"/>
              <a:t>(</a:t>
            </a:r>
            <a:r>
              <a:rPr lang="ja-JP" altLang="en-US" dirty="0"/>
              <a:t>認知症専門</a:t>
            </a:r>
            <a:r>
              <a:rPr lang="en-US" altLang="ja-JP" dirty="0"/>
              <a:t>)</a:t>
            </a:r>
            <a:r>
              <a:rPr lang="ja-JP" altLang="en-US" dirty="0"/>
              <a:t>　など</a:t>
            </a:r>
          </a:p>
          <a:p>
            <a:pPr>
              <a:defRPr/>
            </a:pPr>
            <a:r>
              <a:rPr lang="ja-JP" altLang="en-US" dirty="0"/>
              <a:t>＜著書＞</a:t>
            </a:r>
          </a:p>
          <a:p>
            <a:pPr>
              <a:defRPr/>
            </a:pPr>
            <a:r>
              <a:rPr lang="en-US" altLang="ja-JP" dirty="0"/>
              <a:t>https://</a:t>
            </a:r>
            <a:r>
              <a:rPr lang="en-US" altLang="ja-JP" dirty="0" err="1"/>
              <a:t>amzn.to</a:t>
            </a:r>
            <a:r>
              <a:rPr lang="en-US" altLang="ja-JP" dirty="0"/>
              <a:t>/2uv1wju</a:t>
            </a:r>
          </a:p>
          <a:p>
            <a:pPr>
              <a:defRPr/>
            </a:pPr>
            <a:r>
              <a:rPr lang="en-US" altLang="ja-JP" dirty="0"/>
              <a:t>『</a:t>
            </a:r>
            <a:r>
              <a:rPr lang="ja-JP" altLang="en-US" dirty="0"/>
              <a:t>最新版食べてうつぬけ</a:t>
            </a:r>
            <a:r>
              <a:rPr lang="en-US" altLang="ja-JP" dirty="0"/>
              <a:t>』</a:t>
            </a:r>
          </a:p>
          <a:p>
            <a:pPr>
              <a:defRPr/>
            </a:pPr>
            <a:r>
              <a:rPr lang="en-US" altLang="ja-JP" dirty="0"/>
              <a:t>『</a:t>
            </a:r>
            <a:r>
              <a:rPr lang="ja-JP" altLang="en-US" dirty="0"/>
              <a:t>うつぬけ食事術</a:t>
            </a:r>
            <a:r>
              <a:rPr lang="en-US" altLang="ja-JP" dirty="0"/>
              <a:t>』 </a:t>
            </a:r>
          </a:p>
          <a:p>
            <a:pPr>
              <a:defRPr/>
            </a:pPr>
            <a:r>
              <a:rPr lang="en-US" altLang="ja-JP" dirty="0"/>
              <a:t>『</a:t>
            </a:r>
            <a:r>
              <a:rPr lang="ja-JP" altLang="en-US" dirty="0"/>
              <a:t>鉄欠乏女子</a:t>
            </a:r>
            <a:r>
              <a:rPr lang="en-US" altLang="ja-JP" dirty="0"/>
              <a:t>(</a:t>
            </a:r>
            <a:r>
              <a:rPr lang="ja-JP" altLang="en-US" dirty="0"/>
              <a:t>テケジョ</a:t>
            </a:r>
            <a:r>
              <a:rPr lang="en-US" altLang="ja-JP" dirty="0"/>
              <a:t>)</a:t>
            </a:r>
            <a:r>
              <a:rPr lang="ja-JP" altLang="en-US" dirty="0"/>
              <a:t>救出ガイド</a:t>
            </a:r>
            <a:r>
              <a:rPr lang="en-US" altLang="ja-JP" dirty="0"/>
              <a:t>』 </a:t>
            </a:r>
          </a:p>
          <a:p>
            <a:pPr>
              <a:defRPr/>
            </a:pPr>
            <a:r>
              <a:rPr lang="en-US" altLang="ja-JP" dirty="0"/>
              <a:t>『</a:t>
            </a:r>
            <a:r>
              <a:rPr lang="ja-JP" altLang="en-US" dirty="0"/>
              <a:t>栄養型うつを治す 奥平式スープ</a:t>
            </a:r>
            <a:r>
              <a:rPr lang="en-US" altLang="ja-JP" dirty="0"/>
              <a:t>』 </a:t>
            </a:r>
          </a:p>
          <a:p>
            <a:pPr>
              <a:defRPr/>
            </a:pPr>
            <a:r>
              <a:rPr lang="en-US" altLang="ja-JP" dirty="0"/>
              <a:t>『</a:t>
            </a:r>
            <a:r>
              <a:rPr lang="ja-JP" altLang="en-US" dirty="0"/>
              <a:t>栄養型うつを防ぐ うつよけ簡単レシピ</a:t>
            </a:r>
            <a:r>
              <a:rPr lang="en-US" altLang="ja-JP" dirty="0"/>
              <a:t>』 </a:t>
            </a:r>
          </a:p>
          <a:p>
            <a:pPr>
              <a:defRPr/>
            </a:pPr>
            <a:r>
              <a:rPr lang="en-US" altLang="ja-JP" dirty="0"/>
              <a:t>『</a:t>
            </a:r>
            <a:r>
              <a:rPr lang="ja-JP" altLang="en-US" dirty="0"/>
              <a:t>精神看護</a:t>
            </a:r>
            <a:r>
              <a:rPr lang="en-US" altLang="ja-JP" dirty="0"/>
              <a:t>』</a:t>
            </a:r>
            <a:r>
              <a:rPr lang="ja-JP" altLang="en-US" dirty="0"/>
              <a:t>栄養精神医学 全</a:t>
            </a:r>
            <a:r>
              <a:rPr lang="en-US" altLang="ja-JP" dirty="0"/>
              <a:t>12</a:t>
            </a:r>
            <a:r>
              <a:rPr lang="ja-JP" altLang="en-US" dirty="0"/>
              <a:t>回連載 </a:t>
            </a:r>
          </a:p>
          <a:p>
            <a:pPr>
              <a:defRPr/>
            </a:pPr>
            <a:r>
              <a:rPr lang="ja-JP" altLang="en-US" dirty="0"/>
              <a:t>＜</a:t>
            </a:r>
            <a:r>
              <a:rPr lang="en-US" altLang="ja-JP" dirty="0"/>
              <a:t>HP</a:t>
            </a:r>
            <a:r>
              <a:rPr lang="ja-JP" altLang="en-US" dirty="0"/>
              <a:t>＞</a:t>
            </a:r>
          </a:p>
          <a:p>
            <a:pPr>
              <a:defRPr/>
            </a:pPr>
            <a:r>
              <a:rPr lang="ja-JP" altLang="en-US" dirty="0"/>
              <a:t>奥平智之オフィシャルホームページ</a:t>
            </a:r>
          </a:p>
          <a:p>
            <a:pPr>
              <a:defRPr/>
            </a:pPr>
            <a:r>
              <a:rPr lang="en-US" altLang="ja-JP" dirty="0"/>
              <a:t>https://</a:t>
            </a:r>
            <a:r>
              <a:rPr lang="en-US" altLang="ja-JP" dirty="0" err="1"/>
              <a:t>www.dr-okudaira.com</a:t>
            </a:r>
            <a:endParaRPr lang="en-US" altLang="ja-JP" dirty="0"/>
          </a:p>
          <a:p>
            <a:pPr>
              <a:defRPr/>
            </a:pPr>
            <a:r>
              <a:rPr lang="ja-JP" altLang="en-US" dirty="0"/>
              <a:t>日本栄養精神医学研究会</a:t>
            </a:r>
          </a:p>
          <a:p>
            <a:pPr>
              <a:defRPr/>
            </a:pPr>
            <a:r>
              <a:rPr lang="en-US" altLang="ja-JP" dirty="0"/>
              <a:t>https://</a:t>
            </a:r>
            <a:r>
              <a:rPr lang="en-US" altLang="ja-JP" dirty="0" err="1"/>
              <a:t>www.eiyoseishin.com</a:t>
            </a:r>
            <a:endParaRPr lang="en-US" altLang="ja-JP" dirty="0"/>
          </a:p>
          <a:p>
            <a:pPr>
              <a:defRPr/>
            </a:pPr>
            <a:endParaRPr lang="en-US" altLang="ja-JP" dirty="0"/>
          </a:p>
          <a:p>
            <a:pPr>
              <a:defRPr/>
            </a:pPr>
            <a:endParaRPr lang="en-US" altLang="ja-JP" dirty="0"/>
          </a:p>
          <a:p>
            <a:pPr>
              <a:defRPr/>
            </a:pPr>
            <a:r>
              <a:rPr lang="ja-JP" altLang="en-US" dirty="0"/>
              <a:t>共催（仮）：埼玉若手漢方医会・川越市薬剤師会・埼玉県女性薬剤師会・株式会社ツムラ</a:t>
            </a:r>
          </a:p>
          <a:p>
            <a:pPr>
              <a:defRPr/>
            </a:pPr>
            <a:r>
              <a:rPr lang="ja-JP" altLang="en-US" dirty="0"/>
              <a:t>後援（仮）：所沢市薬剤師会・</a:t>
            </a:r>
            <a:r>
              <a:rPr lang="en-US" altLang="ja-JP" dirty="0"/>
              <a:t>(</a:t>
            </a:r>
            <a:r>
              <a:rPr lang="ja-JP" altLang="en-US" dirty="0"/>
              <a:t>公社</a:t>
            </a:r>
            <a:r>
              <a:rPr lang="en-US" altLang="ja-JP" dirty="0"/>
              <a:t>)</a:t>
            </a:r>
            <a:r>
              <a:rPr lang="ja-JP" altLang="en-US" dirty="0"/>
              <a:t>埼玉県鍼灸師会・埼玉鍼灸学会・日本鍼灸師医師交流会・日本栄養精神医学研究会</a:t>
            </a:r>
            <a:endParaRPr lang="en-US" altLang="ja-JP" dirty="0"/>
          </a:p>
          <a:p>
            <a:pPr>
              <a:defRPr/>
            </a:pPr>
            <a:endParaRPr lang="en-US" altLang="ja-JP" dirty="0"/>
          </a:p>
          <a:p>
            <a:pPr>
              <a:defRPr/>
            </a:pPr>
            <a:r>
              <a:rPr lang="ja-JP" altLang="en-US" sz="1400" dirty="0">
                <a:highlight>
                  <a:srgbClr val="FFFF00"/>
                </a:highlight>
              </a:rPr>
              <a:t/>
            </a:r>
            <a:br>
              <a:rPr lang="ja-JP" altLang="en-US" sz="1400" dirty="0">
                <a:highlight>
                  <a:srgbClr val="FFFF00"/>
                </a:highlight>
              </a:rPr>
            </a:br>
            <a:endParaRPr lang="ja-JP" altLang="en-US" sz="1400" dirty="0">
              <a:highlight>
                <a:srgbClr val="FFFF00"/>
              </a:highlight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defRPr/>
            </a:pP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</a:p>
          <a:p>
            <a:pPr eaLnBrk="1" hangingPunct="1">
              <a:defRPr/>
            </a:pP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defRPr/>
            </a:pPr>
            <a:endParaRPr lang="en-US" altLang="ja-JP" dirty="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ja-JP" dirty="0">
              <a:latin typeface="Arial" panose="020B0604020202020204" pitchFamily="34" charset="0"/>
            </a:endParaRPr>
          </a:p>
          <a:p>
            <a:pPr>
              <a:defRPr/>
            </a:pPr>
            <a:endParaRPr lang="ja-JP" altLang="en-US" dirty="0"/>
          </a:p>
        </p:txBody>
      </p:sp>
      <p:sp>
        <p:nvSpPr>
          <p:cNvPr id="6148" name="スライド番号プレースホルダー 3">
            <a:extLst>
              <a:ext uri="{FF2B5EF4-FFF2-40B4-BE49-F238E27FC236}">
                <a16:creationId xmlns:a16="http://schemas.microsoft.com/office/drawing/2014/main" xmlns="" id="{5761F324-018E-4711-9632-59B2BFEF8C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1FB55227-725C-4E81-A626-8895DEC7D10A}" type="slidenum">
              <a:rPr lang="ja-JP" altLang="en-US" smtClean="0"/>
              <a:pPr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55019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>
            <a:extLst>
              <a:ext uri="{FF2B5EF4-FFF2-40B4-BE49-F238E27FC236}">
                <a16:creationId xmlns:a16="http://schemas.microsoft.com/office/drawing/2014/main" xmlns="" id="{CE8BDD8A-21C8-439C-A020-669BE9FE23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ー 2">
            <a:extLst>
              <a:ext uri="{FF2B5EF4-FFF2-40B4-BE49-F238E27FC236}">
                <a16:creationId xmlns:a16="http://schemas.microsoft.com/office/drawing/2014/main" xmlns="" id="{88A08863-1528-410D-ACE7-60F1C0F88D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寺田伸一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略歴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1962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年　広島県福山市生まれ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1987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年　広島大学医学部卒</a:t>
            </a:r>
          </a:p>
          <a:p>
            <a:pPr indent="533400"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ja-JP" altLang="ja-JP" sz="18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東京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女子医科大学形成外科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2000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年　ハーバード大学医学部マサチューセッツ総合病院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2002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年　国立病院機構災害医療センター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2007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年　東京女子医科大学八千代医療センター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2009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年　船橋ゆーかりクリニック開業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2016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年　医療法人社団茉悠乃会設立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資格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医師、医学博士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日本専門医機構認定形成外科専門医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日本スポーツ協会公認スポーツドクター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ONP</a:t>
            </a:r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ミス・ジャパン　評議員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活動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クリニックでは、形成外科だけでなく、皮膚科や美容医療にも精通し、標準治療に加えて、栄養療法の重要性をシンプルに伝えることを目指している。</a:t>
            </a:r>
          </a:p>
          <a:p>
            <a:pPr algn="just"/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内容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【美容の栄養療法と漢方：内側からのアプローチで変わる肌の健康】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美容医療の新たな地平を切り拓く「美容の栄養療法と漢方」に焦点を当てます。肌のトラブル、特にしみ、くすみ、毛穴の問題は多くの方々が抱える悩みです。これらの肌の課題に対し、漢方と栄養学の観点からの解決策を提案します。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私が実践する美容医療では、タンパク質、ビタミン、特に亜鉛などのミネラルを含む栄養療法が、メラニンの生成を抑制し、毛穴の改善に寄与することを、最新の皮膚分析機器「アンテラ</a:t>
            </a: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3D</a:t>
            </a:r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」を使用して実証しました。この発見は、美容機器による治療前の栄養状態の改善が、治療の効果を高める可能性を示唆しています。</a:t>
            </a:r>
          </a:p>
          <a:p>
            <a:pPr algn="just"/>
            <a:r>
              <a:rPr lang="ja-JP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本セミナーでは、実践的な栄養療法と漢方の知識を結びつけ、肌の健康を内側から支える方法をご紹介します。漢方の深い知恵と栄養療法の組み合わせにより、美容医療の新しいアプローチを探求しましょう。</a:t>
            </a:r>
          </a:p>
          <a:p>
            <a:endParaRPr lang="ja-JP" altLang="en-US" dirty="0"/>
          </a:p>
        </p:txBody>
      </p:sp>
      <p:sp>
        <p:nvSpPr>
          <p:cNvPr id="8196" name="スライド番号プレースホルダー 3">
            <a:extLst>
              <a:ext uri="{FF2B5EF4-FFF2-40B4-BE49-F238E27FC236}">
                <a16:creationId xmlns:a16="http://schemas.microsoft.com/office/drawing/2014/main" xmlns="" id="{74A5EFB3-815E-4753-ACCA-4BFFB7E18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C6BA12-EE12-43A3-92AB-D5459238AEED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420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DA4BDCDF-1D78-4003-92B8-B4D053240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588BD-363C-488F-B8EE-98B54C2BCB22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A23E253-7151-4000-BAE2-7628A0CB4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1E6EDB5D-405B-4DE4-9968-D7EA034F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8C332-5681-48B6-91DA-000A72CB70C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2614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C1BDC799-4A22-4605-AB21-38E154F8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48801-C3D8-4E68-9E8F-33FF0A710EC6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04E66607-D7F8-4FE1-AD8C-7072FA63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B468BA95-2A17-4036-BA82-ACD8BC21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84B78-0FCA-4D3F-8DFF-FD35EB40EAA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9561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99628740-7118-4B93-927E-F2B451BB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6ED6F-AFF6-4B57-8CE0-E457190A6760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B5B98F86-601A-4247-8AA9-C9A2E9B23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93A66820-DCC0-44E7-B3E5-09AFCF422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16B06-9441-431A-BC79-44199CE894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1648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EC1605B2-3074-404D-9E09-B87DAB737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BE884-3DDE-41AC-AD67-2C2992DA23B1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00961E8D-83F5-4D6A-A3F8-7E40A9F6F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CD96CC09-C2B9-48F8-AFA8-39DE80F3E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7528D-6534-4B28-8A9A-D41B59CB5C2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134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xmlns="" id="{C3BC0B7D-41D0-4E0C-AD48-F8242FDF8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38475-06EF-48B3-91A1-D566468AB75B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xmlns="" id="{6236113A-B1B4-494A-A911-E0D2665B1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xmlns="" id="{77398374-E48B-4008-A74C-50A539FFB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72C8-0C5E-4436-BA7A-9BC0C9A656C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3802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xmlns="" id="{78652230-E674-45C3-8461-35980EA28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FB1C4-E0C8-47A5-BBE1-77DE3D664688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xmlns="" id="{374889DD-859D-42AF-B3B3-0F638EC42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xmlns="" id="{51AED1A5-016F-474C-83BA-B8835BEF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98D1C-A0C3-4C13-B4E5-A69690B7430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4048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xmlns="" id="{AFCEF5D2-68C8-4683-9ACB-44C80054F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C9B4-F17C-4FB7-8968-2E1454668448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xmlns="" id="{D877D35A-BC0F-4886-9150-91050FF4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xmlns="" id="{223C78CE-B7CB-4125-944A-F9B5AB445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A623B-6825-4556-B676-259408CE67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5437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055E3EA3-E1B6-4204-8482-FC758259A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20DD1-6C00-4454-A457-AD1587E47D33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1BB18E2D-471B-4BC1-BFEC-28EA6EBCB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26551CDA-2CA1-48B3-B35E-8F5B09DA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0EEBF-19AA-4816-93F4-57B9E01CA8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6030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D64FD92E-0AD3-4A69-A427-8720D1FCA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D7CD2-621F-42A2-A84E-5DF9A3491801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5A38AFE8-B164-4293-8AD1-603DC7E9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40C4EB05-0FEE-4926-96B2-CA364F3E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2F0EE-FFE6-489C-B4BF-2BFA5032683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25932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0185F5D5-6B66-42C4-8C99-7095A41C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410FA-4980-427C-AF9E-64725597A08F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C6BE6D83-86AC-44B1-A1B1-293218C6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F432E9DC-BFA9-418A-BEDF-38728B68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0CA4A-C4D6-4D9B-B822-B2CF4DF8ED9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7802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B9DD2AB0-8308-4AC5-B523-0FC7639AA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9D2D5-FD49-4472-9E64-9100E939CC74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F8FAE2C-157B-4BFB-B620-2624CDC93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5EA31DF0-E4A3-4EDD-8313-28CEB827A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83465-242B-4614-BA8F-B0634F4BBD4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11932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_0">
            <a:extLst>
              <a:ext uri="{FF2B5EF4-FFF2-40B4-BE49-F238E27FC236}">
                <a16:creationId xmlns:a16="http://schemas.microsoft.com/office/drawing/2014/main" xmlns="" id="{ACFAF5DE-B8B1-4FBD-A4FD-B382F5910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>
            <a:lvl1pPr algn="ctr">
              <a:defRPr>
                <a:solidFill>
                  <a:srgbClr val="000066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66"/>
                </a:solidFill>
              </a:defRPr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BC6F5A6-8848-4EA6-9045-35AA33B2B9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9020175"/>
            <a:ext cx="1600200" cy="688975"/>
          </a:xfrm>
        </p:spPr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7A437456-997C-4AC8-8FC6-6F8A40A4AA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9020175"/>
            <a:ext cx="2171700" cy="688975"/>
          </a:xfrm>
        </p:spPr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9ACB808A-4780-4266-BA38-930D9DA981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4914900" y="9020175"/>
            <a:ext cx="1600200" cy="688975"/>
          </a:xfrm>
        </p:spPr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617DC70A-3836-4F51-A57E-FAB21D7BBAB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04809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617D382D-8E40-4D9E-BB43-50C11061B2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B419A01D-7212-4294-9D2E-5251F6B0C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D2BEF532-3493-4BD3-A185-FF4F06B0B0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EC36B-41EB-4350-8B21-6D877E4A046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47380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6FFF33C6-4E29-4D0F-A028-FAA1A1A603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EADD353D-2F1C-4B31-A802-85DD38C0ED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232C9048-DD7F-4D39-8088-F057564AD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F55C5-7247-4198-93DE-E108B755C7F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09209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336675" y="2311400"/>
            <a:ext cx="2513013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002088" y="2311400"/>
            <a:ext cx="2513012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CFB9865-B6E5-4A02-B146-697CF0B67A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BE1BA3E-98D1-438C-B3B8-32D4F71A6E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3291F409-9EB5-4152-8DAE-E5CF3C7C92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5157A-69A0-435A-B9EA-A974BED8B79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39624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18FDCB23-E31A-4D81-9B03-D8703F7924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287B10A-76B5-4281-B897-C1DBD9DE0C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xmlns="" id="{83CB047A-94A0-4536-8E18-18C5D3E10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CC090-2728-4078-99BC-882E52110AE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4676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29DEA717-54F5-4376-A77C-793DEEB00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F31D485F-40A0-443E-A896-0816995B06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3A437C8B-1335-4E40-88D4-DD4A55C6FD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297F0-B83B-4A47-A96C-364199ED3D8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1202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xmlns="" id="{1BE08539-2E2F-4C62-ACF5-2F08CDEF4C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xmlns="" id="{F1F2B42A-0986-45A1-BDF1-5D38F80613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20865380-B7A0-4689-AAA7-8B4F311C36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EC381-FF86-4D20-998A-5D7EA4AB61D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04198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25CA18D8-5F19-48DC-9938-E52A853457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F42708B-3D95-4801-994C-5B2B99E572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4D2741C-AABD-49C7-B2AF-4F8AAC0F1B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22CBA-8939-4508-8B62-09164AC0398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8647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0E00759-6DB7-48FF-8A61-16E891667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C3C639A-9F77-474E-A17F-540E1E6C9B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DC721916-88F9-4B86-A4B5-AA83C3D742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B17B6-6B62-4A60-A027-DEFA6E83274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6741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BB64F588-1E2C-4D5C-8130-3608E9D893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B1C6ACF9-35E5-43C4-B8BF-D4C8897937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9C7BEB7C-724B-4862-9B5C-B459932B15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C819E-A2DC-47A3-BDA8-CDD8453364C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58001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221288" y="396875"/>
            <a:ext cx="1293812" cy="845185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336675" y="396875"/>
            <a:ext cx="3732213" cy="845185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485B5326-25E6-4327-968A-4C90AA54C5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848804E0-52BF-4EDF-983E-380E8A1D01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7A0434B5-5E20-4356-B357-65C531C578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CC69E-25BD-42AB-8C78-93AC50F7996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0804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xmlns="" id="{31060253-EA61-4388-8B69-CC21BDA9B2B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xmlns="" id="{54FAC085-70CE-477E-BC48-0960C8DAC3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25B5287A-4796-4FC6-B236-95E90057D0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FAEFB13-EB50-4C1C-8688-052AF01D90AE}" type="datetimeFigureOut">
              <a:rPr lang="ja-JP" altLang="en-US"/>
              <a:pPr>
                <a:defRPr/>
              </a:pPr>
              <a:t>2024/1/16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8136A951-6B6E-49C2-B3C8-B9D9C80DD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27194B2E-8FEE-4CEC-8330-0139DAAE2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86BB0D4-28A6-409B-A328-B33D3B85E8F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78" r:id="rId1"/>
    <p:sldLayoutId id="2147487079" r:id="rId2"/>
    <p:sldLayoutId id="2147487080" r:id="rId3"/>
    <p:sldLayoutId id="2147487081" r:id="rId4"/>
    <p:sldLayoutId id="2147487082" r:id="rId5"/>
    <p:sldLayoutId id="2147487083" r:id="rId6"/>
    <p:sldLayoutId id="2147487084" r:id="rId7"/>
    <p:sldLayoutId id="2147487085" r:id="rId8"/>
    <p:sldLayoutId id="2147487086" r:id="rId9"/>
    <p:sldLayoutId id="2147487087" r:id="rId10"/>
    <p:sldLayoutId id="21474870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6B6BCF"/>
            </a:gs>
            <a:gs pos="100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">
            <a:extLst>
              <a:ext uri="{FF2B5EF4-FFF2-40B4-BE49-F238E27FC236}">
                <a16:creationId xmlns:a16="http://schemas.microsoft.com/office/drawing/2014/main" xmlns="" id="{F6E7A065-56F0-4AD8-9359-75E4DD15A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9DD1D8BD-1647-4AE5-ACEC-53181FA730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36675" y="396875"/>
            <a:ext cx="5178425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xmlns="" id="{F85CDC93-43A2-4428-8FE5-C1A2CA87C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36675" y="2311400"/>
            <a:ext cx="5178425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xmlns="" id="{74E094C4-AAEE-4516-8297-B1BC2AF27DF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36675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400">
                <a:latin typeface="Arial" charset="0"/>
                <a:ea typeface="ＭＳ Ｐゴシック" panose="020B0600070205080204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xmlns="" id="{7ADDD856-289B-42E5-872A-B31FC8F96D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81325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1" sz="1400">
                <a:latin typeface="Arial" charset="0"/>
                <a:ea typeface="ＭＳ Ｐゴシック" panose="020B0600070205080204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xmlns="" id="{36EEB430-DEDA-45FA-8CC7-D1D8BD9C2D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24463" y="9020175"/>
            <a:ext cx="1290637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AE10D50-1E14-48AD-AB25-7020F25D635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99" r:id="rId1"/>
    <p:sldLayoutId id="2147487089" r:id="rId2"/>
    <p:sldLayoutId id="2147487090" r:id="rId3"/>
    <p:sldLayoutId id="2147487091" r:id="rId4"/>
    <p:sldLayoutId id="2147487092" r:id="rId5"/>
    <p:sldLayoutId id="2147487093" r:id="rId6"/>
    <p:sldLayoutId id="2147487094" r:id="rId7"/>
    <p:sldLayoutId id="2147487095" r:id="rId8"/>
    <p:sldLayoutId id="2147487096" r:id="rId9"/>
    <p:sldLayoutId id="2147487097" r:id="rId10"/>
    <p:sldLayoutId id="214748709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kumimoji="1"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Arial" panose="020B0604020202020204" pitchFamily="34" charset="0"/>
        <a:buChar char="◆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Arial" panose="020B0604020202020204" pitchFamily="34" charset="0"/>
        <a:buChar char="▪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Arial" charset="0"/>
        <a:buChar char="▪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Arial" charset="0"/>
        <a:buChar char="▪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Arial" charset="0"/>
        <a:buChar char="▪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Arial" charset="0"/>
        <a:buChar char="▪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tiff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xmlns="" id="{FB199A20-3304-673A-509E-44DC1307CD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79"/>
          <a:stretch/>
        </p:blipFill>
        <p:spPr>
          <a:xfrm>
            <a:off x="1" y="0"/>
            <a:ext cx="6858000" cy="326594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xmlns="" id="{95307F9D-A202-AB47-293D-E8048EBEB3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79"/>
          <a:stretch/>
        </p:blipFill>
        <p:spPr>
          <a:xfrm rot="10800000">
            <a:off x="0" y="6655610"/>
            <a:ext cx="6858000" cy="3265942"/>
          </a:xfrm>
          <a:prstGeom prst="rect">
            <a:avLst/>
          </a:prstGeom>
        </p:spPr>
      </p:pic>
      <p:sp>
        <p:nvSpPr>
          <p:cNvPr id="30" name="雲 29">
            <a:extLst>
              <a:ext uri="{FF2B5EF4-FFF2-40B4-BE49-F238E27FC236}">
                <a16:creationId xmlns:a16="http://schemas.microsoft.com/office/drawing/2014/main" xmlns="" id="{9E70A266-73A3-4B93-9F3A-EB358B7AAF73}"/>
              </a:ext>
            </a:extLst>
          </p:cNvPr>
          <p:cNvSpPr/>
          <p:nvPr/>
        </p:nvSpPr>
        <p:spPr>
          <a:xfrm>
            <a:off x="3881299" y="1423511"/>
            <a:ext cx="3010218" cy="281879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glow>
              <a:schemeClr val="accent1">
                <a:alpha val="40000"/>
              </a:schemeClr>
            </a:glow>
            <a:reflection blurRad="6350" endPos="92000" dist="101600" dir="5400000" sy="-100000" algn="bl" rotWithShape="0"/>
            <a:softEdge rad="368300"/>
          </a:effectLst>
          <a:scene3d>
            <a:camera prst="perspectiveHeroicExtremeLeftFacing">
              <a:rot lat="18719787" lon="981177" rev="2126490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146" name="正方形/長方形 1">
            <a:extLst>
              <a:ext uri="{FF2B5EF4-FFF2-40B4-BE49-F238E27FC236}">
                <a16:creationId xmlns:a16="http://schemas.microsoft.com/office/drawing/2014/main" xmlns="" id="{2319460C-A7BD-4E22-8C3A-2D5D3C206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65" y="8913440"/>
            <a:ext cx="484882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"/>
              </a:spcBef>
              <a:spcAft>
                <a:spcPct val="5000"/>
              </a:spcAft>
              <a:buFont typeface="Arial" panose="020B0604020202020204" pitchFamily="34" charset="0"/>
              <a:buNone/>
            </a:pP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共催</a:t>
            </a:r>
            <a:r>
              <a:rPr lang="en-US" altLang="ja-JP" sz="900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予定</a:t>
            </a:r>
            <a:r>
              <a:rPr lang="en-US" altLang="ja-JP" sz="900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：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埼玉若手漢方医会・川越市薬剤師会・埼玉県女性薬剤師会・株式会社ツムラ</a:t>
            </a:r>
            <a:endParaRPr lang="en-US" altLang="ja-JP" sz="9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後援</a:t>
            </a:r>
            <a:r>
              <a:rPr lang="en-US" altLang="ja-JP" sz="900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予定</a:t>
            </a:r>
            <a:r>
              <a:rPr lang="en-US" altLang="ja-JP" sz="900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：</a:t>
            </a:r>
            <a:r>
              <a:rPr lang="en-US" altLang="ja-JP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(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一社</a:t>
            </a:r>
            <a:r>
              <a:rPr lang="en-US" altLang="ja-JP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)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所沢市薬剤師会・</a:t>
            </a:r>
            <a:r>
              <a:rPr lang="en-US" altLang="ja-JP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(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公社</a:t>
            </a:r>
            <a:r>
              <a:rPr lang="en-US" altLang="ja-JP" sz="900" dirty="0">
                <a:latin typeface="Meiryo" panose="020B0604030504040204" pitchFamily="34" charset="-128"/>
                <a:ea typeface="Meiryo" panose="020B0604030504040204" pitchFamily="34" charset="-128"/>
                <a:sym typeface="Wingdings" panose="05000000000000000000" pitchFamily="2" charset="2"/>
              </a:rPr>
              <a:t>)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埼玉県鍼灸師会</a:t>
            </a:r>
            <a:r>
              <a:rPr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・埼玉鍼灸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学会・</a:t>
            </a:r>
            <a:endParaRPr lang="en-US" altLang="ja-JP" sz="9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　　　　　　</a:t>
            </a:r>
            <a:r>
              <a:rPr lang="zh-CN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日本鍼灸師医師交流会</a:t>
            </a:r>
            <a:r>
              <a:rPr lang="ja-JP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・</a:t>
            </a:r>
            <a:r>
              <a:rPr lang="zh-CN" altLang="en-US" sz="900" dirty="0">
                <a:latin typeface="Meiryo" panose="020B0604030504040204" pitchFamily="34" charset="-128"/>
                <a:ea typeface="Meiryo" panose="020B0604030504040204" pitchFamily="34" charset="-128"/>
              </a:rPr>
              <a:t>日本栄養精神医学研究会</a:t>
            </a:r>
            <a:endParaRPr lang="en-US" altLang="ja-JP" sz="9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xmlns="" id="{4E16AA82-6FF7-46AB-AD31-395AE4CB309F}"/>
              </a:ext>
            </a:extLst>
          </p:cNvPr>
          <p:cNvSpPr/>
          <p:nvPr/>
        </p:nvSpPr>
        <p:spPr>
          <a:xfrm>
            <a:off x="-99616" y="344488"/>
            <a:ext cx="676870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b="1" dirty="0">
                <a:ln w="18000">
                  <a:noFill/>
                  <a:prstDash val="solid"/>
                  <a:miter lim="800000"/>
                </a:ln>
                <a:solidFill>
                  <a:srgbClr val="66663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メイリオ"/>
                <a:ea typeface="メイリオ"/>
                <a:cs typeface="メイリオ"/>
              </a:rPr>
              <a:t>  </a:t>
            </a:r>
            <a:endParaRPr lang="ja-JP" altLang="en-US" dirty="0">
              <a:ln w="6350">
                <a:noFill/>
                <a:prstDash val="solid"/>
                <a:miter lim="800000"/>
              </a:ln>
              <a:solidFill>
                <a:srgbClr val="666633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pic>
        <p:nvPicPr>
          <p:cNvPr id="29" name="Picture 13">
            <a:extLst>
              <a:ext uri="{FF2B5EF4-FFF2-40B4-BE49-F238E27FC236}">
                <a16:creationId xmlns:a16="http://schemas.microsoft.com/office/drawing/2014/main" xmlns="" id="{5C90F890-8AA7-44EE-133B-D4495AE5A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212" y="8791673"/>
            <a:ext cx="904479" cy="879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テキスト ボックス 2">
            <a:extLst>
              <a:ext uri="{FF2B5EF4-FFF2-40B4-BE49-F238E27FC236}">
                <a16:creationId xmlns:a16="http://schemas.microsoft.com/office/drawing/2014/main" xmlns="" id="{93D6B092-0BCE-4E64-9F09-724A6EBC9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359" y="5263679"/>
            <a:ext cx="586122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650875" algn="l"/>
                <a:tab pos="839788" algn="l"/>
              </a:tabLst>
            </a:pP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開会の辞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	</a:t>
            </a: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ハックドラッグ汐入薬局　薬剤師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    </a:t>
            </a:r>
            <a:r>
              <a:rPr lang="ja-JP" altLang="en-US" sz="1600" dirty="0">
                <a:latin typeface="Meiryo" panose="020B0604030504040204" pitchFamily="34" charset="-128"/>
                <a:ea typeface="Meiryo" panose="020B0604030504040204" pitchFamily="34" charset="-128"/>
              </a:rPr>
              <a:t>風間</a:t>
            </a:r>
            <a:r>
              <a:rPr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ja-JP" altLang="en-US" sz="1600" dirty="0">
                <a:latin typeface="Meiryo" panose="020B0604030504040204" pitchFamily="34" charset="-128"/>
                <a:ea typeface="Meiryo" panose="020B0604030504040204" pitchFamily="34" charset="-128"/>
              </a:rPr>
              <a:t>治子</a:t>
            </a:r>
            <a:r>
              <a:rPr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先生</a:t>
            </a:r>
            <a:r>
              <a:rPr lang="ja-JP" altLang="en-US" sz="1600" dirty="0">
                <a:latin typeface="Meiryo" panose="020B0604030504040204" pitchFamily="34" charset="-128"/>
                <a:ea typeface="Meiryo" panose="020B0604030504040204" pitchFamily="34" charset="-128"/>
              </a:rPr>
              <a:t> 　　　   </a:t>
            </a:r>
            <a:r>
              <a:rPr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  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spcBef>
                <a:spcPct val="0"/>
              </a:spcBef>
              <a:buFontTx/>
              <a:buNone/>
              <a:tabLst>
                <a:tab pos="650875" algn="l"/>
                <a:tab pos="839788" algn="l"/>
              </a:tabLst>
            </a:pP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閉会の辞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	</a:t>
            </a: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ブレインケアクリニック　院長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       </a:t>
            </a:r>
            <a:r>
              <a:rPr lang="ja-JP" altLang="en-US" sz="1600" dirty="0">
                <a:latin typeface="Meiryo" panose="020B0604030504040204" pitchFamily="34" charset="-128"/>
                <a:ea typeface="Meiryo" panose="020B0604030504040204" pitchFamily="34" charset="-128"/>
              </a:rPr>
              <a:t>飯田</a:t>
            </a:r>
            <a:r>
              <a:rPr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ja-JP" altLang="en-US" sz="1600" dirty="0">
                <a:latin typeface="Meiryo" panose="020B0604030504040204" pitchFamily="34" charset="-128"/>
                <a:ea typeface="Meiryo" panose="020B0604030504040204" pitchFamily="34" charset="-128"/>
              </a:rPr>
              <a:t>英信</a:t>
            </a:r>
            <a:r>
              <a:rPr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ja-JP" altLang="en-US" sz="1200" b="0" i="0" dirty="0">
                <a:solidFill>
                  <a:srgbClr val="222222"/>
                </a:solidFill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先生</a:t>
            </a:r>
            <a:r>
              <a:rPr lang="ja-JP" altLang="en-US" sz="1600" b="0" i="0" dirty="0">
                <a:solidFill>
                  <a:srgbClr val="222222"/>
                </a:solidFill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spcBef>
                <a:spcPct val="0"/>
              </a:spcBef>
              <a:buFontTx/>
              <a:buNone/>
              <a:tabLst>
                <a:tab pos="650875" algn="l"/>
                <a:tab pos="839788" algn="l"/>
              </a:tabLst>
            </a:pP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総合司会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	</a:t>
            </a: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奥平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智之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先生　</a:t>
            </a: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126" name="Text Box 51">
            <a:extLst>
              <a:ext uri="{FF2B5EF4-FFF2-40B4-BE49-F238E27FC236}">
                <a16:creationId xmlns:a16="http://schemas.microsoft.com/office/drawing/2014/main" xmlns="" id="{72591329-7E50-4EDF-A43E-B70CBEB65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965" y="6033120"/>
            <a:ext cx="6336432" cy="278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◎参加資格　：</a:t>
            </a:r>
            <a:r>
              <a:rPr lang="ja-JP" altLang="en-US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医療関係者であれば、どなたでも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どの地域の方でもご参加いただけます</a:t>
            </a: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◎プログラム：教育講演</a:t>
            </a:r>
            <a:r>
              <a:rPr lang="en-US" altLang="ja-JP" sz="1100" dirty="0">
                <a:latin typeface="Meiryo" panose="020B0604030504040204" pitchFamily="34" charset="-128"/>
                <a:ea typeface="Meiryo" panose="020B0604030504040204" pitchFamily="34" charset="-128"/>
              </a:rPr>
              <a:t>Ⅰ 20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分、教育講演</a:t>
            </a:r>
            <a:r>
              <a:rPr lang="en-US" altLang="ja-JP" sz="1100" dirty="0">
                <a:latin typeface="Meiryo" panose="020B0604030504040204" pitchFamily="34" charset="-128"/>
                <a:ea typeface="Meiryo" panose="020B0604030504040204" pitchFamily="34" charset="-128"/>
              </a:rPr>
              <a:t>Ⅱ 35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分、特別講演</a:t>
            </a:r>
            <a:r>
              <a:rPr lang="en-US" altLang="ja-JP" sz="1100" dirty="0">
                <a:latin typeface="Meiryo" panose="020B0604030504040204" pitchFamily="34" charset="-128"/>
                <a:ea typeface="Meiryo" panose="020B0604030504040204" pitchFamily="34" charset="-128"/>
              </a:rPr>
              <a:t> 35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分 、質疑応答 </a:t>
            </a:r>
            <a:r>
              <a:rPr lang="en-US" altLang="ja-JP" sz="1100" dirty="0">
                <a:latin typeface="Meiryo" panose="020B0604030504040204" pitchFamily="34" charset="-128"/>
                <a:ea typeface="Meiryo" panose="020B0604030504040204" pitchFamily="34" charset="-128"/>
              </a:rPr>
              <a:t>30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分</a:t>
            </a: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　　　　　　　（</a:t>
            </a:r>
            <a:r>
              <a:rPr lang="en-US" altLang="ja-JP" sz="1100" dirty="0">
                <a:latin typeface="Meiryo" panose="020B0604030504040204" pitchFamily="34" charset="-128"/>
                <a:ea typeface="Meiryo" panose="020B0604030504040204" pitchFamily="34" charset="-128"/>
              </a:rPr>
              <a:t>18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時</a:t>
            </a:r>
            <a:r>
              <a:rPr lang="en-US" altLang="ja-JP" sz="1100" dirty="0">
                <a:latin typeface="Meiryo" panose="020B0604030504040204" pitchFamily="34" charset="-128"/>
                <a:ea typeface="Meiryo" panose="020B0604030504040204" pitchFamily="34" charset="-128"/>
              </a:rPr>
              <a:t>40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分より入室可能）</a:t>
            </a: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◎お申し込み：右の二次元コード </a:t>
            </a:r>
            <a:r>
              <a:rPr lang="en-US" altLang="ja-JP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(</a:t>
            </a: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 </a:t>
            </a:r>
            <a:r>
              <a:rPr lang="en-US" altLang="ja-JP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PassMarket )</a:t>
            </a: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より</a:t>
            </a:r>
            <a:endParaRPr lang="en-US" altLang="ja-JP" sz="1100" dirty="0">
              <a:solidFill>
                <a:srgbClr val="000000"/>
              </a:solidFill>
              <a:latin typeface="Meiryo" panose="020B0604030504040204" pitchFamily="34" charset="-128"/>
              <a:ea typeface="Meiryo" panose="020B0604030504040204" pitchFamily="34" charset="-128"/>
              <a:cs typeface="ＭＳ Ｐゴシック" panose="020B0600070205080204" pitchFamily="50" charset="-128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　　　　　　　</a:t>
            </a:r>
            <a:r>
              <a:rPr lang="en-US" altLang="ja-JP" sz="1100" u="sng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3</a:t>
            </a:r>
            <a:r>
              <a:rPr lang="ja-JP" altLang="en-US" sz="1100" u="sng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月</a:t>
            </a:r>
            <a:r>
              <a:rPr lang="en-US" altLang="ja-JP" sz="1100" u="sng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20</a:t>
            </a:r>
            <a:r>
              <a:rPr lang="ja-JP" altLang="en-US" sz="1100" u="sng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日</a:t>
            </a:r>
            <a:r>
              <a:rPr lang="en-US" altLang="ja-JP" sz="1100" u="sng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(</a:t>
            </a:r>
            <a:r>
              <a:rPr lang="ja-JP" altLang="en-US" sz="1100" u="sng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水</a:t>
            </a:r>
            <a:r>
              <a:rPr lang="en-US" altLang="ja-JP" sz="1100" u="sng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)</a:t>
            </a:r>
            <a:r>
              <a:rPr lang="ja-JP" altLang="en-US" sz="1100" u="sng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まで</a:t>
            </a: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にお申し込みください</a:t>
            </a:r>
            <a:endParaRPr lang="en-US" altLang="ja-JP" sz="1100" dirty="0">
              <a:solidFill>
                <a:srgbClr val="000000"/>
              </a:solidFill>
              <a:latin typeface="Meiryo" panose="020B0604030504040204" pitchFamily="34" charset="-128"/>
              <a:ea typeface="Meiryo" panose="020B0604030504040204" pitchFamily="34" charset="-128"/>
              <a:cs typeface="ＭＳ Ｐゴシック" panose="020B0600070205080204" pitchFamily="50" charset="-128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　　　　　　　定員になり次第、締め切らせていただきます</a:t>
            </a:r>
            <a:endParaRPr lang="en-US" altLang="ja-JP" sz="1100" dirty="0">
              <a:solidFill>
                <a:srgbClr val="000000"/>
              </a:solidFill>
              <a:latin typeface="Meiryo" panose="020B0604030504040204" pitchFamily="34" charset="-128"/>
              <a:ea typeface="Meiryo" panose="020B0604030504040204" pitchFamily="34" charset="-128"/>
              <a:cs typeface="ＭＳ Ｐゴシック" panose="020B0600070205080204" pitchFamily="50" charset="-128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◎参加費　　：</a:t>
            </a:r>
            <a:r>
              <a:rPr lang="en-US" altLang="ja-JP" sz="1100" dirty="0">
                <a:latin typeface="Meiryo" panose="020B0604030504040204" pitchFamily="34" charset="-128"/>
                <a:ea typeface="Meiryo" panose="020B0604030504040204" pitchFamily="34" charset="-128"/>
              </a:rPr>
              <a:t>6,000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（締切日以降のお申し込みは</a:t>
            </a:r>
            <a:r>
              <a:rPr lang="en-US" altLang="ja-JP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1,000</a:t>
            </a: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円追加）</a:t>
            </a: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marL="977900">
              <a:buFont typeface="Arial" panose="020B0604020202020204" pitchFamily="34" charset="0"/>
              <a:buNone/>
            </a:pP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（埼玉県内医療機関所属の医師</a:t>
            </a:r>
            <a:r>
              <a:rPr lang="en-US" altLang="ja-JP" sz="1100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ja-JP" altLang="en-US" sz="1100" dirty="0">
                <a:latin typeface="Meiryo" panose="020B0604030504040204" pitchFamily="34" charset="-128"/>
                <a:ea typeface="Meiryo" panose="020B0604030504040204" pitchFamily="34" charset="-128"/>
              </a:rPr>
              <a:t>無料）</a:t>
            </a:r>
            <a:endParaRPr lang="en-US" altLang="ja-JP" sz="11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◎開催方法　：お申し込み後に、視聴登録用の</a:t>
            </a:r>
            <a:r>
              <a:rPr lang="en-US" altLang="ja-JP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URL</a:t>
            </a: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をメールアドレスにお送りします</a:t>
            </a:r>
            <a:endParaRPr lang="en-US" altLang="ja-JP" sz="1100" dirty="0">
              <a:solidFill>
                <a:srgbClr val="000000"/>
              </a:solidFill>
              <a:latin typeface="Meiryo" panose="020B0604030504040204" pitchFamily="34" charset="-128"/>
              <a:ea typeface="Meiryo" panose="020B0604030504040204" pitchFamily="34" charset="-128"/>
              <a:cs typeface="ＭＳ Ｐゴシック" panose="020B0600070205080204" pitchFamily="50" charset="-128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　　　　　　　登録完了後に、メールさせていただく</a:t>
            </a:r>
            <a:r>
              <a:rPr lang="en-US" altLang="ja-JP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Zoom</a:t>
            </a:r>
            <a:r>
              <a:rPr lang="ja-JP" altLang="en-US" sz="11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ＭＳ Ｐゴシック" panose="020B0600070205080204" pitchFamily="50" charset="-128"/>
              </a:rPr>
              <a:t>のリンク先から当日ご参加ください</a:t>
            </a:r>
            <a:endParaRPr lang="en-US" altLang="ja-JP" sz="1100" dirty="0">
              <a:solidFill>
                <a:srgbClr val="000000"/>
              </a:solidFill>
              <a:latin typeface="Meiryo" panose="020B0604030504040204" pitchFamily="34" charset="-128"/>
              <a:ea typeface="Meiryo" panose="020B0604030504040204" pitchFamily="34" charset="-128"/>
              <a:cs typeface="ＭＳ Ｐゴシック" panose="020B060007020508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xmlns="" id="{D100B50A-8AF2-7349-9802-4B72EDF9D1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81" t="1912" r="8746" b="10199"/>
          <a:stretch/>
        </p:blipFill>
        <p:spPr>
          <a:xfrm>
            <a:off x="2490774" y="1784648"/>
            <a:ext cx="1911035" cy="1944000"/>
          </a:xfrm>
          <a:prstGeom prst="rect">
            <a:avLst/>
          </a:prstGeom>
          <a:ln>
            <a:noFill/>
          </a:ln>
          <a:effectLst>
            <a:softEdge rad="50800"/>
          </a:effectLst>
        </p:spPr>
      </p:pic>
      <p:sp>
        <p:nvSpPr>
          <p:cNvPr id="31" name="正方形/長方形 14">
            <a:extLst>
              <a:ext uri="{FF2B5EF4-FFF2-40B4-BE49-F238E27FC236}">
                <a16:creationId xmlns:a16="http://schemas.microsoft.com/office/drawing/2014/main" xmlns="" id="{CDD17C1E-6826-EA4C-8F8B-FFDF6314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56" y="9697276"/>
            <a:ext cx="4922242" cy="37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お問い合わせ先 ： 株式会社ツムラ　埼玉第三営業所（担当：進藤）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TEL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048-647-5233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"/>
              </a:spcBef>
              <a:spcAft>
                <a:spcPct val="5000"/>
              </a:spcAft>
              <a:buFontTx/>
              <a:buNone/>
            </a:pP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559665AF-40BA-7DDC-0C75-075B9B926B08}"/>
              </a:ext>
            </a:extLst>
          </p:cNvPr>
          <p:cNvSpPr txBox="1"/>
          <p:nvPr/>
        </p:nvSpPr>
        <p:spPr>
          <a:xfrm>
            <a:off x="4675805" y="3728864"/>
            <a:ext cx="2070511" cy="60029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特別講演 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10000"/>
              </a:lnSpc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  寺田　伸一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先生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xmlns="" id="{C3C756E5-4935-FB4B-F56A-C7A6D1C1E843}"/>
              </a:ext>
            </a:extLst>
          </p:cNvPr>
          <p:cNvSpPr txBox="1"/>
          <p:nvPr/>
        </p:nvSpPr>
        <p:spPr>
          <a:xfrm>
            <a:off x="2361938" y="3728864"/>
            <a:ext cx="2070000" cy="60029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教育講演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Ⅱ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10000"/>
              </a:lnSpc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  奥平　智之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先生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30">
            <a:extLst>
              <a:ext uri="{FF2B5EF4-FFF2-40B4-BE49-F238E27FC236}">
                <a16:creationId xmlns:a16="http://schemas.microsoft.com/office/drawing/2014/main" xmlns="" id="{9D844724-65C0-2B38-B0FF-683278A2E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376" y="4304928"/>
            <a:ext cx="2905125" cy="41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ja-JP" altLang="en-US" sz="1000">
                <a:latin typeface="Meiryo UI" panose="020B0604030504040204" pitchFamily="50" charset="-128"/>
                <a:ea typeface="Meiryo UI" panose="020B0604030504040204" pitchFamily="50" charset="-128"/>
              </a:rPr>
              <a:t>山口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病院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副院長</a:t>
            </a:r>
            <a:endParaRPr lang="en-US" altLang="zh-CN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日本栄養精神医学研究会 会長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xmlns="" id="{FB2C7D66-C051-804D-CBD0-E556E62F2ACF}"/>
              </a:ext>
            </a:extLst>
          </p:cNvPr>
          <p:cNvSpPr txBox="1"/>
          <p:nvPr/>
        </p:nvSpPr>
        <p:spPr>
          <a:xfrm>
            <a:off x="489897" y="4304928"/>
            <a:ext cx="1440160" cy="4139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株式会社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Fun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Vivid</a:t>
            </a:r>
          </a:p>
          <a:p>
            <a:pPr algn="ctr">
              <a:lnSpc>
                <a:spcPct val="110000"/>
              </a:lnSpc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管理栄養士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xmlns="" id="{7C5471FE-8C1B-B094-90D6-9C606BF40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046" y="4697487"/>
            <a:ext cx="273378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600" b="1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アンチエイジング</a:t>
            </a:r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における</a:t>
            </a:r>
            <a:endParaRPr lang="en-US" altLang="ja-JP" sz="1600" b="1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600" b="1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栄養</a:t>
            </a:r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と漢方</a:t>
            </a:r>
            <a:r>
              <a:rPr lang="en-US" altLang="ja-JP" sz="18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</a:t>
            </a:r>
            <a:r>
              <a:rPr lang="ja-JP" altLang="en-US" sz="1600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 　　　　　　　　</a:t>
            </a:r>
            <a:endParaRPr lang="en-US" altLang="ja-JP" sz="16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xmlns="" id="{2618893F-8367-31E8-44B9-724607264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34" y="4697487"/>
            <a:ext cx="24218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600" b="1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美しさを引き出す</a:t>
            </a:r>
            <a:endParaRPr lang="en-US" altLang="ja-JP" sz="1600" b="1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600" b="1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栄養</a:t>
            </a:r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と漢方</a:t>
            </a:r>
            <a:endParaRPr lang="en-US" altLang="ja-JP" sz="1600" dirty="0">
              <a:solidFill>
                <a:srgbClr val="0066CC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3653BB6D-0824-616D-36D6-5B5231476498}"/>
              </a:ext>
            </a:extLst>
          </p:cNvPr>
          <p:cNvSpPr txBox="1"/>
          <p:nvPr/>
        </p:nvSpPr>
        <p:spPr>
          <a:xfrm>
            <a:off x="174722" y="3728864"/>
            <a:ext cx="2070511" cy="60029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教育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講演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Ⅰ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10000"/>
              </a:lnSpc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  中村　光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先生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8230375F-DCCF-BACB-15CC-2FEBC15EAC0F}"/>
              </a:ext>
            </a:extLst>
          </p:cNvPr>
          <p:cNvSpPr txBox="1"/>
          <p:nvPr/>
        </p:nvSpPr>
        <p:spPr>
          <a:xfrm>
            <a:off x="5080920" y="4304928"/>
            <a:ext cx="1260280" cy="41395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船橋ゆーかりクリニック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院長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1591B6DD-4AFE-BB94-8942-F571F6F69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150" y="4697487"/>
            <a:ext cx="24218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600" b="1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美容</a:t>
            </a:r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の栄養療法と漢方</a:t>
            </a:r>
            <a:endParaRPr lang="en-US" altLang="ja-JP" sz="1600" dirty="0">
              <a:solidFill>
                <a:srgbClr val="0066CC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xmlns="" id="{C32ADBEF-CBFD-876C-6400-3EE18CCF59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58" y="1784648"/>
            <a:ext cx="1930879" cy="1943999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xmlns="" id="{FB029501-F6DF-3298-2FFA-2F40C45484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1882" y="1784648"/>
            <a:ext cx="1764433" cy="1989365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7" name="横巻き 6">
            <a:extLst>
              <a:ext uri="{FF2B5EF4-FFF2-40B4-BE49-F238E27FC236}">
                <a16:creationId xmlns:a16="http://schemas.microsoft.com/office/drawing/2014/main" xmlns="" id="{43D063F3-5FAE-4A75-58BE-0024FE6AC5C9}"/>
              </a:ext>
            </a:extLst>
          </p:cNvPr>
          <p:cNvSpPr/>
          <p:nvPr/>
        </p:nvSpPr>
        <p:spPr>
          <a:xfrm>
            <a:off x="94457" y="56456"/>
            <a:ext cx="6669087" cy="1188000"/>
          </a:xfrm>
          <a:prstGeom prst="horizontalScroll">
            <a:avLst/>
          </a:prstGeom>
          <a:solidFill>
            <a:srgbClr val="FFE6FF"/>
          </a:solidFill>
          <a:ln>
            <a:solidFill>
              <a:srgbClr val="FFCF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0000"/>
              </a:lnSpc>
              <a:defRPr/>
            </a:pPr>
            <a:r>
              <a:rPr kumimoji="1" lang="ja-JP" alt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34" charset="-128"/>
                <a:ea typeface="Meiryo UI" panose="020B0604030504040204" pitchFamily="34" charset="-128"/>
              </a:rPr>
              <a:t>栄養</a:t>
            </a:r>
            <a:r>
              <a:rPr kumimoji="1" lang="ja-JP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34" charset="-128"/>
                <a:ea typeface="Meiryo UI" panose="020B0604030504040204" pitchFamily="34" charset="-128"/>
              </a:rPr>
              <a:t>と漢方の</a:t>
            </a:r>
            <a:r>
              <a:rPr kumimoji="1" lang="en-US" altLang="ja-JP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34" charset="-128"/>
                <a:ea typeface="Meiryo UI" panose="020B0604030504040204" pitchFamily="34" charset="-128"/>
              </a:rPr>
              <a:t>WEB</a:t>
            </a:r>
            <a:r>
              <a:rPr kumimoji="1" lang="ja-JP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34" charset="-128"/>
                <a:ea typeface="Meiryo UI" panose="020B0604030504040204" pitchFamily="34" charset="-128"/>
              </a:rPr>
              <a:t>講座</a:t>
            </a:r>
          </a:p>
          <a:p>
            <a:pPr algn="ctr">
              <a:lnSpc>
                <a:spcPct val="110000"/>
              </a:lnSpc>
              <a:defRPr/>
            </a:pPr>
            <a:r>
              <a:rPr kumimoji="1" lang="ja-JP" altLang="en-US" sz="1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34" charset="-128"/>
                <a:ea typeface="Meiryo UI" panose="020B0604030504040204" pitchFamily="34" charset="-128"/>
              </a:rPr>
              <a:t>第</a:t>
            </a:r>
            <a:r>
              <a:rPr kumimoji="1" lang="en-US" altLang="ja-JP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34" charset="-128"/>
                <a:ea typeface="Meiryo UI" panose="020B0604030504040204" pitchFamily="34" charset="-128"/>
              </a:rPr>
              <a:t>61</a:t>
            </a:r>
            <a:r>
              <a:rPr kumimoji="1" lang="ja-JP" altLang="en-US" sz="1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34" charset="-128"/>
                <a:ea typeface="Meiryo UI" panose="020B0604030504040204" pitchFamily="34" charset="-128"/>
              </a:rPr>
              <a:t>回　埼玉若手漢方医会</a:t>
            </a:r>
            <a:endParaRPr kumimoji="1" lang="ja-JP" altLang="en-US" sz="1400" dirty="0">
              <a:solidFill>
                <a:prstClr val="white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xmlns="" id="{47B2CD89-8BCB-724F-3704-3A048EE8F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3" y="1280592"/>
            <a:ext cx="6480175" cy="478800"/>
          </a:xfrm>
          <a:prstGeom prst="rect">
            <a:avLst/>
          </a:prstGeom>
          <a:solidFill>
            <a:schemeClr val="bg1"/>
          </a:solidFill>
          <a:ln>
            <a:solidFill>
              <a:srgbClr val="FFCFE6"/>
            </a:solidFill>
          </a:ln>
        </p:spPr>
        <p:txBody>
          <a:bodyPr lIns="0" tIns="0" rIns="0" bIns="0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r>
              <a:rPr kumimoji="0" lang="en-US" altLang="ja-JP" sz="3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br>
              <a:rPr kumimoji="0" lang="en-US" altLang="ja-JP" sz="3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0" lang="ja-JP" altLang="en-US" sz="16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0" lang="en-US" altLang="ja-JP" sz="16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024</a:t>
            </a:r>
            <a:r>
              <a:rPr kumimoji="0" lang="ja-JP" altLang="en-US" sz="160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0" lang="en-US" altLang="ja-JP" sz="2800" dirty="0">
                <a:solidFill>
                  <a:srgbClr val="0214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0" lang="ja-JP" altLang="en-US" sz="1800" dirty="0">
                <a:solidFill>
                  <a:srgbClr val="0214B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0" lang="en-US" altLang="ja-JP" sz="2800" dirty="0">
                <a:solidFill>
                  <a:srgbClr val="0214B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27</a:t>
            </a:r>
            <a:r>
              <a:rPr kumimoji="0" lang="ja-JP" altLang="en-US" sz="1800" dirty="0">
                <a:solidFill>
                  <a:srgbClr val="0214B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0" lang="en-US" altLang="ja-JP" sz="1800" dirty="0">
                <a:solidFill>
                  <a:srgbClr val="0214B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0" lang="en-US" altLang="ja-JP" sz="16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0" lang="ja-JP" altLang="en-US" sz="16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0" lang="en-US" altLang="ja-JP" sz="16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 19:00</a:t>
            </a:r>
            <a:r>
              <a:rPr kumimoji="0" lang="ja-JP" altLang="en-US" sz="16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0" lang="en-US" altLang="ja-JP" sz="16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21:00</a:t>
            </a:r>
            <a:r>
              <a:rPr kumimoji="0" lang="ja-JP" altLang="en-US" sz="1600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kumimoji="0" lang="en-US" altLang="ja-JP" sz="1600" b="1" dirty="0">
                <a:solidFill>
                  <a:srgbClr val="FF00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0" lang="ja-JP" altLang="en-US" sz="1800" b="1" dirty="0">
                <a:solidFill>
                  <a:srgbClr val="FF00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0" lang="ja-JP" altLang="en-US" sz="2400" b="1" dirty="0">
                <a:solidFill>
                  <a:srgbClr val="FF2F9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～美容～</a:t>
            </a:r>
            <a:endParaRPr kumimoji="0" lang="en-US" altLang="ja-JP" sz="1400" b="1" dirty="0">
              <a:solidFill>
                <a:srgbClr val="FF2F9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xmlns="" id="{FEE34C4C-2F83-B1CF-7A6E-333D1625FD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16" y="6818301"/>
            <a:ext cx="934566" cy="94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59401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xmlns="" id="{01D7AFCB-F4B8-4425-8D89-2478CB07A9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79"/>
          <a:stretch/>
        </p:blipFill>
        <p:spPr>
          <a:xfrm>
            <a:off x="0" y="9888"/>
            <a:ext cx="6858000" cy="3265942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xmlns="" id="{1A1B74BE-DD44-0368-7949-D5B04489D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208" y="7521018"/>
            <a:ext cx="1432422" cy="139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テキスト ボックス 1">
            <a:extLst>
              <a:ext uri="{FF2B5EF4-FFF2-40B4-BE49-F238E27FC236}">
                <a16:creationId xmlns:a16="http://schemas.microsoft.com/office/drawing/2014/main" xmlns="" id="{519D64AC-F3D0-4272-B7DC-A097D65ED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879" y="1281930"/>
            <a:ext cx="847464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船橋ゆーかりクリニック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院長　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寺田</a:t>
            </a:r>
            <a:r>
              <a:rPr lang="ja-JP" altLang="en-US" sz="18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伸一</a:t>
            </a: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</a:t>
            </a:r>
            <a:r>
              <a:rPr lang="ja-JP" altLang="en-US" sz="1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てらだ しんいち</a:t>
            </a: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）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先生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A0F3FDCE-5C89-D214-3A97-E5C19923013B}"/>
              </a:ext>
            </a:extLst>
          </p:cNvPr>
          <p:cNvSpPr txBox="1"/>
          <p:nvPr/>
        </p:nvSpPr>
        <p:spPr>
          <a:xfrm>
            <a:off x="83871" y="56456"/>
            <a:ext cx="64407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2024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</a:t>
            </a:r>
            <a:r>
              <a:rPr kumimoji="0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</a:t>
            </a:r>
            <a:r>
              <a:rPr kumimoji="0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3</a:t>
            </a:r>
            <a:r>
              <a:rPr kumimoji="0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月</a:t>
            </a:r>
            <a:r>
              <a:rPr kumimoji="0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27</a:t>
            </a:r>
            <a:r>
              <a:rPr kumimoji="0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日</a:t>
            </a: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(</a:t>
            </a:r>
            <a:r>
              <a:rPr kumimoji="0" lang="ja-JP" altLang="en-US" sz="2000" b="1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) </a:t>
            </a: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19:00~21:00 </a:t>
            </a:r>
            <a:r>
              <a:rPr kumimoji="0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</a:t>
            </a:r>
            <a:r>
              <a:rPr kumimoji="0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endParaRPr kumimoji="0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〜</a:t>
            </a:r>
            <a:r>
              <a:rPr kumimoji="0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美容</a:t>
            </a:r>
            <a:r>
              <a:rPr kumimoji="0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〜</a:t>
            </a:r>
            <a:endParaRPr kumimoji="0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xmlns="" id="{67D66B17-DAEE-D546-8979-80BE2D72FB8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24644" y="8984830"/>
            <a:ext cx="6408711" cy="646331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912813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912813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912813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912813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【個人情報取扱いと利用目的】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ご記入いただきました個人情報は、本イベントの運営、弊社医薬品等の情報提供活動のために利用させていただきます。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不都合がある場合には、ご遠慮なくお申し出ください。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尚、個人情報につきましては、安全管理のために必要な措置を講じ、適切に保管・管理を行います。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9CD0578F-6AAE-98FD-2C7A-E5EB009C17E2}"/>
              </a:ext>
            </a:extLst>
          </p:cNvPr>
          <p:cNvSpPr txBox="1"/>
          <p:nvPr/>
        </p:nvSpPr>
        <p:spPr>
          <a:xfrm>
            <a:off x="417847" y="3621145"/>
            <a:ext cx="6022306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＜資格・活動＞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just">
              <a:lnSpc>
                <a:spcPct val="110000"/>
              </a:lnSpc>
            </a:pPr>
            <a:r>
              <a:rPr lang="ja-JP" altLang="ja-JP" sz="1200" kern="10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医師、医学博士</a:t>
            </a:r>
          </a:p>
          <a:p>
            <a:pPr algn="just">
              <a:lnSpc>
                <a:spcPct val="110000"/>
              </a:lnSpc>
            </a:pPr>
            <a:r>
              <a:rPr lang="ja-JP" altLang="ja-JP" sz="1200" kern="10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日本専門医機構認定形成外科専門医</a:t>
            </a:r>
          </a:p>
          <a:p>
            <a:pPr algn="just">
              <a:lnSpc>
                <a:spcPct val="110000"/>
              </a:lnSpc>
            </a:pPr>
            <a:r>
              <a:rPr lang="ja-JP" altLang="ja-JP" sz="1200" kern="10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日本スポーツ協会公認スポーツドクター</a:t>
            </a: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ONP</a:t>
            </a:r>
            <a:endParaRPr lang="ja-JP" altLang="ja-JP" sz="1200" kern="100">
              <a:effectLst/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ja-JP" altLang="ja-JP" sz="1200" kern="10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ミス・ジャパン　評議員</a:t>
            </a:r>
          </a:p>
          <a:p>
            <a:pPr algn="just">
              <a:lnSpc>
                <a:spcPct val="110000"/>
              </a:lnSpc>
            </a:pPr>
            <a:r>
              <a:rPr lang="ja-JP" altLang="ja-JP" sz="1200" kern="10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クリニックでは、形成外科だけでなく、皮膚科や美容医療にも精通し、標準治療に加えて、栄養療法の重要性をシンプルに伝えることを目指している。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xmlns="" id="{F9520AC0-035D-43E8-5D2F-A7BB47534E83}"/>
              </a:ext>
            </a:extLst>
          </p:cNvPr>
          <p:cNvSpPr txBox="1"/>
          <p:nvPr/>
        </p:nvSpPr>
        <p:spPr>
          <a:xfrm>
            <a:off x="417845" y="5291411"/>
            <a:ext cx="602230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〜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メッセージ</a:t>
            </a:r>
            <a:r>
              <a:rPr lang="en-US" altLang="ja-JP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〜</a:t>
            </a:r>
            <a:endParaRPr lang="en-US" altLang="ja-JP" sz="1200" kern="100" dirty="0">
              <a:effectLst/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『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美容の栄養療法と漢方：内側からのアプローチで変わる肌の健康</a:t>
            </a: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』</a:t>
            </a:r>
            <a:endParaRPr lang="ja-JP" altLang="ja-JP" sz="1200" kern="100" dirty="0">
              <a:effectLst/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美容医療の新たな地平を切り拓く「美容の栄養療法と漢方」に焦点を当てます。肌のトラブル、特にしみ、くすみ、毛穴の問題は多くの方々が抱える悩みです。これらの肌の課題に対し、漢方と栄養学の観点からの解決策を提案します。</a:t>
            </a:r>
          </a:p>
          <a:p>
            <a:pPr algn="just">
              <a:lnSpc>
                <a:spcPct val="110000"/>
              </a:lnSpc>
            </a:pP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私が実践する美容医療では、タンパク質、ビタミン、特に亜鉛などのミネラルを含む栄養療法が、メラニンの生成を抑制し、毛穴の改善に寄与することを、最新の皮膚分析機器「アンテラ</a:t>
            </a: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3D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」を使用して実証しました。この発見は、美容機器による治療前の栄養状態の改善が、治療の効果を高める可能性を示唆しています。</a:t>
            </a:r>
          </a:p>
          <a:p>
            <a:pPr algn="just">
              <a:lnSpc>
                <a:spcPct val="110000"/>
              </a:lnSpc>
            </a:pP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本セミナーでは、実践的な栄養療法と漢方の知識を結びつけ、肌の健康を内側から支える方法をご紹介します。漢方の深い知恵と栄養療法の組み合わせにより、美容医療の新しいアプローチを探求しましょう。</a:t>
            </a:r>
            <a:endParaRPr lang="en-US" altLang="ja-JP" sz="1200" kern="100" dirty="0">
              <a:effectLst/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en-US" altLang="ja-JP" sz="500" kern="10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〜</a:t>
            </a:r>
            <a:r>
              <a:rPr lang="ja-JP" altLang="en-US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奥平会長より</a:t>
            </a:r>
            <a:r>
              <a:rPr lang="en-US" altLang="ja-JP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〜</a:t>
            </a:r>
            <a:endParaRPr lang="en-US" altLang="ja-JP" sz="1200" kern="100" dirty="0">
              <a:effectLst/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ja-JP" altLang="en-US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美容における栄養療法のスペシャリストのドクターで、</a:t>
            </a:r>
            <a:endParaRPr lang="en-US" altLang="ja-JP" sz="1200" kern="10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ja-JP" altLang="en-US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日本栄養精神医学研究会</a:t>
            </a:r>
            <a:r>
              <a:rPr lang="en-US" altLang="ja-JP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2023</a:t>
            </a:r>
            <a:r>
              <a:rPr lang="ja-JP" altLang="en-US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年総会</a:t>
            </a:r>
            <a:r>
              <a:rPr lang="en-US" altLang="ja-JP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in</a:t>
            </a:r>
            <a:r>
              <a:rPr lang="ja-JP" altLang="en-US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東京にご参加された先生です。</a:t>
            </a:r>
          </a:p>
          <a:p>
            <a:pPr algn="just">
              <a:lnSpc>
                <a:spcPct val="110000"/>
              </a:lnSpc>
            </a:pPr>
            <a:r>
              <a:rPr lang="ja-JP" altLang="en-US" sz="1200" kern="1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わかりやすく、皆さまが明日から使える実践的な内容の講義をしてくれます。</a:t>
            </a:r>
            <a:endParaRPr lang="en-US" altLang="ja-JP" sz="1200" kern="10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en-US" altLang="ja-JP" sz="1200" kern="10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ja-JP" altLang="ja-JP" sz="1200" kern="100" dirty="0">
              <a:effectLst/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ja-JP" altLang="ja-JP" sz="1200" kern="100" dirty="0">
              <a:effectLst/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F860DF48-C8EA-AE00-2167-95F2E7D8586B}"/>
              </a:ext>
            </a:extLst>
          </p:cNvPr>
          <p:cNvSpPr txBox="1"/>
          <p:nvPr/>
        </p:nvSpPr>
        <p:spPr>
          <a:xfrm>
            <a:off x="417845" y="1923057"/>
            <a:ext cx="6099759" cy="2309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1200" dirty="0">
                <a:latin typeface="Meiryo" panose="020B0604030504040204" pitchFamily="34" charset="-128"/>
                <a:ea typeface="Meiryo" panose="020B0604030504040204" pitchFamily="34" charset="-128"/>
              </a:rPr>
              <a:t>＜略歴＞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1962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年　広島県福山市生まれ</a:t>
            </a: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1987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年　広島大学医学部</a:t>
            </a:r>
            <a:r>
              <a:rPr lang="ja-JP" altLang="en-US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　　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東京女子医科大学形成外科</a:t>
            </a: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2000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年　ハーバード大学医学部マサチューセッツ総合病院</a:t>
            </a: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2002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年　国立病院機構災害医療センター</a:t>
            </a: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2007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年　東京女子医科大学八千代医療センター</a:t>
            </a: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2009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年　船橋ゆーかりクリニック</a:t>
            </a:r>
            <a:r>
              <a:rPr lang="ja-JP" altLang="en-US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　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開業</a:t>
            </a:r>
          </a:p>
          <a:p>
            <a:pPr algn="just">
              <a:lnSpc>
                <a:spcPct val="110000"/>
              </a:lnSpc>
            </a:pPr>
            <a:r>
              <a:rPr lang="en-US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2016</a:t>
            </a:r>
            <a:r>
              <a:rPr lang="ja-JP" altLang="ja-JP" sz="1200" kern="100" dirty="0">
                <a:effectLst/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年　医療法人社団茉悠乃会設立</a:t>
            </a:r>
          </a:p>
          <a:p>
            <a:pPr>
              <a:lnSpc>
                <a:spcPct val="110000"/>
              </a:lnSpc>
            </a:pP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0000"/>
              </a:lnSpc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0000"/>
              </a:lnSpc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4E871A46-D976-1D04-EECC-1AFB48DDB1D3}"/>
              </a:ext>
            </a:extLst>
          </p:cNvPr>
          <p:cNvSpPr txBox="1"/>
          <p:nvPr/>
        </p:nvSpPr>
        <p:spPr>
          <a:xfrm>
            <a:off x="41933" y="898386"/>
            <a:ext cx="67741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lang="ja-JP" altLang="en-US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栄養と漢方</a:t>
            </a:r>
            <a:r>
              <a:rPr lang="en-US" altLang="ja-JP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講座　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第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61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回 埼玉若手漢方医会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" name="テキスト ボックス 1">
            <a:extLst>
              <a:ext uri="{FF2B5EF4-FFF2-40B4-BE49-F238E27FC236}">
                <a16:creationId xmlns:a16="http://schemas.microsoft.com/office/drawing/2014/main" xmlns="" id="{AA660B4E-977B-DE40-9F1E-F8CE26704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530" y="1600562"/>
            <a:ext cx="6457145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『</a:t>
            </a:r>
            <a:r>
              <a:rPr lang="ja-JP" altLang="en-US" sz="2000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美容の栄養療法と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漢方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』 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xmlns="" id="{77040E02-0B02-E909-50BC-B363A70389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354" y="1952641"/>
            <a:ext cx="1624759" cy="1831885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  <a:effectLst>
            <a:softEdge rad="50800"/>
          </a:effec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xmlns="" id="{620137B4-BD6B-D602-886A-759E564D62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00" y="3879545"/>
            <a:ext cx="849619" cy="85729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xmlns="" id="{09B3428D-E2A7-5FEC-7D38-EB77621A9AB4}"/>
              </a:ext>
            </a:extLst>
          </p:cNvPr>
          <p:cNvSpPr txBox="1"/>
          <p:nvPr/>
        </p:nvSpPr>
        <p:spPr>
          <a:xfrm>
            <a:off x="4089875" y="4017953"/>
            <a:ext cx="1139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お申込み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URL</a:t>
            </a:r>
          </a:p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対象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医療関係者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BC03DD27-04B1-492A-A813-FAC26DB568C0}"/>
              </a:ext>
            </a:extLst>
          </p:cNvPr>
          <p:cNvSpPr txBox="1"/>
          <p:nvPr/>
        </p:nvSpPr>
        <p:spPr>
          <a:xfrm>
            <a:off x="6153960" y="9690556"/>
            <a:ext cx="7040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800" dirty="0">
                <a:solidFill>
                  <a:schemeClr val="bg1">
                    <a:lumMod val="5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GG900793</a:t>
            </a:r>
            <a:endParaRPr kumimoji="1" lang="ja-JP" altLang="en-US" sz="800" dirty="0">
              <a:solidFill>
                <a:schemeClr val="bg1">
                  <a:lumMod val="50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128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和風織り目模様のデザイン テンプレート">
  <a:themeElements>
    <a:clrScheme name="和風織り目模様のデザイン テンプレー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和風織り目模様のデザイン テンプレート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和風織り目模様のデザイン テンプレー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和風織り目模様のデザイン テンプレー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和風織り目模様のデザイン テンプレー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和風織り目模様のデザイン テンプレー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和風織り目模様のデザイン テンプレー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和風織り目模様のデザイン テンプレー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和風織り目模様のデザイン テンプレー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和風織り目模様のデザイン テンプレー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和風織り目模様のデザイン テンプレー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和風織り目模様のデザイン テンプレー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和風織り目模様のデザイン テンプレー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和風織り目模様のデザイン テンプレー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14661</TotalTime>
  <Words>628</Words>
  <Application>Microsoft Office PowerPoint</Application>
  <PresentationFormat>A4 210 x 297 mm</PresentationFormat>
  <Paragraphs>262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HGP創英角ｺﾞｼｯｸUB</vt:lpstr>
      <vt:lpstr>Meiryo UI</vt:lpstr>
      <vt:lpstr>ＭＳ Ｐゴシック</vt:lpstr>
      <vt:lpstr>メイリオ</vt:lpstr>
      <vt:lpstr>メイリオ</vt:lpstr>
      <vt:lpstr>游明朝</vt:lpstr>
      <vt:lpstr>Arial</vt:lpstr>
      <vt:lpstr>Calibri</vt:lpstr>
      <vt:lpstr>Times New Roman</vt:lpstr>
      <vt:lpstr>Wingdings</vt:lpstr>
      <vt:lpstr>Office ​​テーマ</vt:lpstr>
      <vt:lpstr>和風織り目模様のデザイン テンプレート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第59回埼玉若手漢方医会のご案内</dc:title>
  <dc:creator>tsumura</dc:creator>
  <cp:lastModifiedBy>薬剤師会</cp:lastModifiedBy>
  <cp:revision>536</cp:revision>
  <cp:lastPrinted>2020-11-02T01:23:42Z</cp:lastPrinted>
  <dcterms:created xsi:type="dcterms:W3CDTF">2014-11-07T05:18:10Z</dcterms:created>
  <dcterms:modified xsi:type="dcterms:W3CDTF">2024-01-16T01:25:16Z</dcterms:modified>
</cp:coreProperties>
</file>